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39" r:id="rId2"/>
    <p:sldId id="438" r:id="rId3"/>
    <p:sldId id="259" r:id="rId4"/>
    <p:sldId id="398" r:id="rId5"/>
    <p:sldId id="399" r:id="rId6"/>
    <p:sldId id="290" r:id="rId7"/>
    <p:sldId id="395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96" r:id="rId20"/>
    <p:sldId id="291" r:id="rId21"/>
    <p:sldId id="394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70" r:id="rId31"/>
    <p:sldId id="371" r:id="rId32"/>
    <p:sldId id="434" r:id="rId33"/>
    <p:sldId id="435" r:id="rId34"/>
    <p:sldId id="436" r:id="rId35"/>
    <p:sldId id="372" r:id="rId3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4D13D-E75A-4420-8D43-3B2911773967}" v="1" dt="2023-02-22T18:06:46.1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bha samrit" userId="d5007fb7d3c6cee5" providerId="LiveId" clId="{3E04D13D-E75A-4420-8D43-3B2911773967}"/>
    <pc:docChg chg="custSel addSld delSld modSld sldOrd">
      <pc:chgData name="vibha samrit" userId="d5007fb7d3c6cee5" providerId="LiveId" clId="{3E04D13D-E75A-4420-8D43-3B2911773967}" dt="2023-02-22T18:10:00.722" v="464" actId="20577"/>
      <pc:docMkLst>
        <pc:docMk/>
      </pc:docMkLst>
      <pc:sldChg chg="addSp modSp mod">
        <pc:chgData name="vibha samrit" userId="d5007fb7d3c6cee5" providerId="LiveId" clId="{3E04D13D-E75A-4420-8D43-3B2911773967}" dt="2023-02-22T18:07:36.304" v="288" actId="1076"/>
        <pc:sldMkLst>
          <pc:docMk/>
          <pc:sldMk cId="0" sldId="256"/>
        </pc:sldMkLst>
        <pc:spChg chg="add mod">
          <ac:chgData name="vibha samrit" userId="d5007fb7d3c6cee5" providerId="LiveId" clId="{3E04D13D-E75A-4420-8D43-3B2911773967}" dt="2023-02-22T18:07:36.304" v="288" actId="1076"/>
          <ac:spMkLst>
            <pc:docMk/>
            <pc:sldMk cId="0" sldId="256"/>
            <ac:spMk id="5" creationId="{46F55EED-6426-EBC5-6CC3-5FC72FBD147F}"/>
          </ac:spMkLst>
        </pc:spChg>
      </pc:sldChg>
      <pc:sldChg chg="del">
        <pc:chgData name="vibha samrit" userId="d5007fb7d3c6cee5" providerId="LiveId" clId="{3E04D13D-E75A-4420-8D43-3B2911773967}" dt="2023-02-22T18:07:46.653" v="289" actId="2696"/>
        <pc:sldMkLst>
          <pc:docMk/>
          <pc:sldMk cId="0" sldId="257"/>
        </pc:sldMkLst>
      </pc:sldChg>
      <pc:sldChg chg="del">
        <pc:chgData name="vibha samrit" userId="d5007fb7d3c6cee5" providerId="LiveId" clId="{3E04D13D-E75A-4420-8D43-3B2911773967}" dt="2023-02-22T17:42:39.610" v="4" actId="2696"/>
        <pc:sldMkLst>
          <pc:docMk/>
          <pc:sldMk cId="0" sldId="258"/>
        </pc:sldMkLst>
      </pc:sldChg>
      <pc:sldChg chg="modSp mod">
        <pc:chgData name="vibha samrit" userId="d5007fb7d3c6cee5" providerId="LiveId" clId="{3E04D13D-E75A-4420-8D43-3B2911773967}" dt="2023-02-22T17:43:34.359" v="60" actId="20577"/>
        <pc:sldMkLst>
          <pc:docMk/>
          <pc:sldMk cId="0" sldId="259"/>
        </pc:sldMkLst>
        <pc:spChg chg="mod">
          <ac:chgData name="vibha samrit" userId="d5007fb7d3c6cee5" providerId="LiveId" clId="{3E04D13D-E75A-4420-8D43-3B2911773967}" dt="2023-02-22T17:43:34.359" v="60" actId="20577"/>
          <ac:spMkLst>
            <pc:docMk/>
            <pc:sldMk cId="0" sldId="259"/>
            <ac:spMk id="8" creationId="{00000000-0000-0000-0000-000000000000}"/>
          </ac:spMkLst>
        </pc:spChg>
      </pc:sldChg>
      <pc:sldChg chg="del">
        <pc:chgData name="vibha samrit" userId="d5007fb7d3c6cee5" providerId="LiveId" clId="{3E04D13D-E75A-4420-8D43-3B2911773967}" dt="2023-02-22T17:46:17.942" v="61" actId="2696"/>
        <pc:sldMkLst>
          <pc:docMk/>
          <pc:sldMk cId="0" sldId="260"/>
        </pc:sldMkLst>
      </pc:sldChg>
      <pc:sldChg chg="del">
        <pc:chgData name="vibha samrit" userId="d5007fb7d3c6cee5" providerId="LiveId" clId="{3E04D13D-E75A-4420-8D43-3B2911773967}" dt="2023-02-22T17:46:19.418" v="62" actId="2696"/>
        <pc:sldMkLst>
          <pc:docMk/>
          <pc:sldMk cId="0" sldId="261"/>
        </pc:sldMkLst>
      </pc:sldChg>
      <pc:sldChg chg="del">
        <pc:chgData name="vibha samrit" userId="d5007fb7d3c6cee5" providerId="LiveId" clId="{3E04D13D-E75A-4420-8D43-3B2911773967}" dt="2023-02-22T17:46:20.091" v="63" actId="2696"/>
        <pc:sldMkLst>
          <pc:docMk/>
          <pc:sldMk cId="0" sldId="262"/>
        </pc:sldMkLst>
      </pc:sldChg>
      <pc:sldChg chg="del">
        <pc:chgData name="vibha samrit" userId="d5007fb7d3c6cee5" providerId="LiveId" clId="{3E04D13D-E75A-4420-8D43-3B2911773967}" dt="2023-02-22T17:46:20.489" v="64" actId="2696"/>
        <pc:sldMkLst>
          <pc:docMk/>
          <pc:sldMk cId="0" sldId="263"/>
        </pc:sldMkLst>
      </pc:sldChg>
      <pc:sldChg chg="del">
        <pc:chgData name="vibha samrit" userId="d5007fb7d3c6cee5" providerId="LiveId" clId="{3E04D13D-E75A-4420-8D43-3B2911773967}" dt="2023-02-22T17:46:20.897" v="65" actId="2696"/>
        <pc:sldMkLst>
          <pc:docMk/>
          <pc:sldMk cId="0" sldId="264"/>
        </pc:sldMkLst>
      </pc:sldChg>
      <pc:sldChg chg="del">
        <pc:chgData name="vibha samrit" userId="d5007fb7d3c6cee5" providerId="LiveId" clId="{3E04D13D-E75A-4420-8D43-3B2911773967}" dt="2023-02-22T17:46:21.342" v="66" actId="2696"/>
        <pc:sldMkLst>
          <pc:docMk/>
          <pc:sldMk cId="0" sldId="265"/>
        </pc:sldMkLst>
      </pc:sldChg>
      <pc:sldChg chg="del">
        <pc:chgData name="vibha samrit" userId="d5007fb7d3c6cee5" providerId="LiveId" clId="{3E04D13D-E75A-4420-8D43-3B2911773967}" dt="2023-02-22T17:46:22.137" v="67" actId="2696"/>
        <pc:sldMkLst>
          <pc:docMk/>
          <pc:sldMk cId="0" sldId="266"/>
        </pc:sldMkLst>
      </pc:sldChg>
      <pc:sldChg chg="del">
        <pc:chgData name="vibha samrit" userId="d5007fb7d3c6cee5" providerId="LiveId" clId="{3E04D13D-E75A-4420-8D43-3B2911773967}" dt="2023-02-22T17:46:23.254" v="70" actId="2696"/>
        <pc:sldMkLst>
          <pc:docMk/>
          <pc:sldMk cId="0" sldId="267"/>
        </pc:sldMkLst>
      </pc:sldChg>
      <pc:sldChg chg="del">
        <pc:chgData name="vibha samrit" userId="d5007fb7d3c6cee5" providerId="LiveId" clId="{3E04D13D-E75A-4420-8D43-3B2911773967}" dt="2023-02-22T17:46:24.106" v="72" actId="2696"/>
        <pc:sldMkLst>
          <pc:docMk/>
          <pc:sldMk cId="0" sldId="268"/>
        </pc:sldMkLst>
      </pc:sldChg>
      <pc:sldChg chg="del">
        <pc:chgData name="vibha samrit" userId="d5007fb7d3c6cee5" providerId="LiveId" clId="{3E04D13D-E75A-4420-8D43-3B2911773967}" dt="2023-02-22T17:46:30.625" v="83" actId="2696"/>
        <pc:sldMkLst>
          <pc:docMk/>
          <pc:sldMk cId="0" sldId="269"/>
        </pc:sldMkLst>
      </pc:sldChg>
      <pc:sldChg chg="del">
        <pc:chgData name="vibha samrit" userId="d5007fb7d3c6cee5" providerId="LiveId" clId="{3E04D13D-E75A-4420-8D43-3B2911773967}" dt="2023-02-22T17:46:47.044" v="84" actId="2696"/>
        <pc:sldMkLst>
          <pc:docMk/>
          <pc:sldMk cId="0" sldId="270"/>
        </pc:sldMkLst>
      </pc:sldChg>
      <pc:sldChg chg="del">
        <pc:chgData name="vibha samrit" userId="d5007fb7d3c6cee5" providerId="LiveId" clId="{3E04D13D-E75A-4420-8D43-3B2911773967}" dt="2023-02-22T17:46:50.157" v="85" actId="2696"/>
        <pc:sldMkLst>
          <pc:docMk/>
          <pc:sldMk cId="0" sldId="271"/>
        </pc:sldMkLst>
      </pc:sldChg>
      <pc:sldChg chg="del">
        <pc:chgData name="vibha samrit" userId="d5007fb7d3c6cee5" providerId="LiveId" clId="{3E04D13D-E75A-4420-8D43-3B2911773967}" dt="2023-02-22T17:47:05.350" v="91" actId="2696"/>
        <pc:sldMkLst>
          <pc:docMk/>
          <pc:sldMk cId="0" sldId="272"/>
        </pc:sldMkLst>
      </pc:sldChg>
      <pc:sldChg chg="del">
        <pc:chgData name="vibha samrit" userId="d5007fb7d3c6cee5" providerId="LiveId" clId="{3E04D13D-E75A-4420-8D43-3B2911773967}" dt="2023-02-22T17:47:06.595" v="92" actId="2696"/>
        <pc:sldMkLst>
          <pc:docMk/>
          <pc:sldMk cId="0" sldId="273"/>
        </pc:sldMkLst>
      </pc:sldChg>
      <pc:sldChg chg="del">
        <pc:chgData name="vibha samrit" userId="d5007fb7d3c6cee5" providerId="LiveId" clId="{3E04D13D-E75A-4420-8D43-3B2911773967}" dt="2023-02-22T17:47:07.157" v="93" actId="2696"/>
        <pc:sldMkLst>
          <pc:docMk/>
          <pc:sldMk cId="0" sldId="274"/>
        </pc:sldMkLst>
      </pc:sldChg>
      <pc:sldChg chg="del">
        <pc:chgData name="vibha samrit" userId="d5007fb7d3c6cee5" providerId="LiveId" clId="{3E04D13D-E75A-4420-8D43-3B2911773967}" dt="2023-02-22T17:47:07.773" v="94" actId="2696"/>
        <pc:sldMkLst>
          <pc:docMk/>
          <pc:sldMk cId="0" sldId="275"/>
        </pc:sldMkLst>
      </pc:sldChg>
      <pc:sldChg chg="del">
        <pc:chgData name="vibha samrit" userId="d5007fb7d3c6cee5" providerId="LiveId" clId="{3E04D13D-E75A-4420-8D43-3B2911773967}" dt="2023-02-22T17:47:11.893" v="97" actId="2696"/>
        <pc:sldMkLst>
          <pc:docMk/>
          <pc:sldMk cId="0" sldId="276"/>
        </pc:sldMkLst>
      </pc:sldChg>
      <pc:sldChg chg="del">
        <pc:chgData name="vibha samrit" userId="d5007fb7d3c6cee5" providerId="LiveId" clId="{3E04D13D-E75A-4420-8D43-3B2911773967}" dt="2023-02-22T17:47:12.533" v="98" actId="2696"/>
        <pc:sldMkLst>
          <pc:docMk/>
          <pc:sldMk cId="0" sldId="277"/>
        </pc:sldMkLst>
      </pc:sldChg>
      <pc:sldChg chg="del">
        <pc:chgData name="vibha samrit" userId="d5007fb7d3c6cee5" providerId="LiveId" clId="{3E04D13D-E75A-4420-8D43-3B2911773967}" dt="2023-02-22T17:47:13.903" v="99" actId="2696"/>
        <pc:sldMkLst>
          <pc:docMk/>
          <pc:sldMk cId="0" sldId="278"/>
        </pc:sldMkLst>
      </pc:sldChg>
      <pc:sldChg chg="del">
        <pc:chgData name="vibha samrit" userId="d5007fb7d3c6cee5" providerId="LiveId" clId="{3E04D13D-E75A-4420-8D43-3B2911773967}" dt="2023-02-22T17:47:14.852" v="100" actId="2696"/>
        <pc:sldMkLst>
          <pc:docMk/>
          <pc:sldMk cId="0" sldId="279"/>
        </pc:sldMkLst>
      </pc:sldChg>
      <pc:sldChg chg="del">
        <pc:chgData name="vibha samrit" userId="d5007fb7d3c6cee5" providerId="LiveId" clId="{3E04D13D-E75A-4420-8D43-3B2911773967}" dt="2023-02-22T17:47:16.314" v="101" actId="2696"/>
        <pc:sldMkLst>
          <pc:docMk/>
          <pc:sldMk cId="0" sldId="280"/>
        </pc:sldMkLst>
      </pc:sldChg>
      <pc:sldChg chg="del">
        <pc:chgData name="vibha samrit" userId="d5007fb7d3c6cee5" providerId="LiveId" clId="{3E04D13D-E75A-4420-8D43-3B2911773967}" dt="2023-02-22T17:47:17.649" v="102" actId="2696"/>
        <pc:sldMkLst>
          <pc:docMk/>
          <pc:sldMk cId="0" sldId="281"/>
        </pc:sldMkLst>
      </pc:sldChg>
      <pc:sldChg chg="del">
        <pc:chgData name="vibha samrit" userId="d5007fb7d3c6cee5" providerId="LiveId" clId="{3E04D13D-E75A-4420-8D43-3B2911773967}" dt="2023-02-22T17:47:19.154" v="103" actId="2696"/>
        <pc:sldMkLst>
          <pc:docMk/>
          <pc:sldMk cId="0" sldId="282"/>
        </pc:sldMkLst>
      </pc:sldChg>
      <pc:sldChg chg="del">
        <pc:chgData name="vibha samrit" userId="d5007fb7d3c6cee5" providerId="LiveId" clId="{3E04D13D-E75A-4420-8D43-3B2911773967}" dt="2023-02-22T17:47:20.383" v="104" actId="2696"/>
        <pc:sldMkLst>
          <pc:docMk/>
          <pc:sldMk cId="0" sldId="283"/>
        </pc:sldMkLst>
      </pc:sldChg>
      <pc:sldChg chg="del">
        <pc:chgData name="vibha samrit" userId="d5007fb7d3c6cee5" providerId="LiveId" clId="{3E04D13D-E75A-4420-8D43-3B2911773967}" dt="2023-02-22T17:47:27.432" v="105" actId="2696"/>
        <pc:sldMkLst>
          <pc:docMk/>
          <pc:sldMk cId="0" sldId="284"/>
        </pc:sldMkLst>
      </pc:sldChg>
      <pc:sldChg chg="del">
        <pc:chgData name="vibha samrit" userId="d5007fb7d3c6cee5" providerId="LiveId" clId="{3E04D13D-E75A-4420-8D43-3B2911773967}" dt="2023-02-22T17:47:36.906" v="107" actId="2696"/>
        <pc:sldMkLst>
          <pc:docMk/>
          <pc:sldMk cId="0" sldId="285"/>
        </pc:sldMkLst>
      </pc:sldChg>
      <pc:sldChg chg="del">
        <pc:chgData name="vibha samrit" userId="d5007fb7d3c6cee5" providerId="LiveId" clId="{3E04D13D-E75A-4420-8D43-3B2911773967}" dt="2023-02-22T17:47:37.534" v="108" actId="2696"/>
        <pc:sldMkLst>
          <pc:docMk/>
          <pc:sldMk cId="0" sldId="286"/>
        </pc:sldMkLst>
      </pc:sldChg>
      <pc:sldChg chg="del">
        <pc:chgData name="vibha samrit" userId="d5007fb7d3c6cee5" providerId="LiveId" clId="{3E04D13D-E75A-4420-8D43-3B2911773967}" dt="2023-02-22T17:47:38.321" v="109" actId="2696"/>
        <pc:sldMkLst>
          <pc:docMk/>
          <pc:sldMk cId="0" sldId="287"/>
        </pc:sldMkLst>
      </pc:sldChg>
      <pc:sldChg chg="del">
        <pc:chgData name="vibha samrit" userId="d5007fb7d3c6cee5" providerId="LiveId" clId="{3E04D13D-E75A-4420-8D43-3B2911773967}" dt="2023-02-22T17:47:39.481" v="110" actId="2696"/>
        <pc:sldMkLst>
          <pc:docMk/>
          <pc:sldMk cId="0" sldId="288"/>
        </pc:sldMkLst>
      </pc:sldChg>
      <pc:sldChg chg="del ord">
        <pc:chgData name="vibha samrit" userId="d5007fb7d3c6cee5" providerId="LiveId" clId="{3E04D13D-E75A-4420-8D43-3B2911773967}" dt="2023-02-22T17:47:40.216" v="111" actId="2696"/>
        <pc:sldMkLst>
          <pc:docMk/>
          <pc:sldMk cId="0" sldId="289"/>
        </pc:sldMkLst>
      </pc:sldChg>
      <pc:sldChg chg="del">
        <pc:chgData name="vibha samrit" userId="d5007fb7d3c6cee5" providerId="LiveId" clId="{3E04D13D-E75A-4420-8D43-3B2911773967}" dt="2023-02-22T18:08:20.151" v="339" actId="2696"/>
        <pc:sldMkLst>
          <pc:docMk/>
          <pc:sldMk cId="0" sldId="311"/>
        </pc:sldMkLst>
      </pc:sldChg>
      <pc:sldChg chg="del">
        <pc:chgData name="vibha samrit" userId="d5007fb7d3c6cee5" providerId="LiveId" clId="{3E04D13D-E75A-4420-8D43-3B2911773967}" dt="2023-02-22T18:08:15.051" v="315" actId="2696"/>
        <pc:sldMkLst>
          <pc:docMk/>
          <pc:sldMk cId="0" sldId="312"/>
        </pc:sldMkLst>
      </pc:sldChg>
      <pc:sldChg chg="del">
        <pc:chgData name="vibha samrit" userId="d5007fb7d3c6cee5" providerId="LiveId" clId="{3E04D13D-E75A-4420-8D43-3B2911773967}" dt="2023-02-22T18:08:15.246" v="316" actId="2696"/>
        <pc:sldMkLst>
          <pc:docMk/>
          <pc:sldMk cId="0" sldId="313"/>
        </pc:sldMkLst>
      </pc:sldChg>
      <pc:sldChg chg="del">
        <pc:chgData name="vibha samrit" userId="d5007fb7d3c6cee5" providerId="LiveId" clId="{3E04D13D-E75A-4420-8D43-3B2911773967}" dt="2023-02-22T18:08:15.433" v="317" actId="2696"/>
        <pc:sldMkLst>
          <pc:docMk/>
          <pc:sldMk cId="0" sldId="314"/>
        </pc:sldMkLst>
      </pc:sldChg>
      <pc:sldChg chg="del">
        <pc:chgData name="vibha samrit" userId="d5007fb7d3c6cee5" providerId="LiveId" clId="{3E04D13D-E75A-4420-8D43-3B2911773967}" dt="2023-02-22T18:08:16.069" v="320" actId="2696"/>
        <pc:sldMkLst>
          <pc:docMk/>
          <pc:sldMk cId="0" sldId="315"/>
        </pc:sldMkLst>
      </pc:sldChg>
      <pc:sldChg chg="del">
        <pc:chgData name="vibha samrit" userId="d5007fb7d3c6cee5" providerId="LiveId" clId="{3E04D13D-E75A-4420-8D43-3B2911773967}" dt="2023-02-22T18:08:16.274" v="321" actId="2696"/>
        <pc:sldMkLst>
          <pc:docMk/>
          <pc:sldMk cId="0" sldId="316"/>
        </pc:sldMkLst>
      </pc:sldChg>
      <pc:sldChg chg="del">
        <pc:chgData name="vibha samrit" userId="d5007fb7d3c6cee5" providerId="LiveId" clId="{3E04D13D-E75A-4420-8D43-3B2911773967}" dt="2023-02-22T18:08:16.486" v="322" actId="2696"/>
        <pc:sldMkLst>
          <pc:docMk/>
          <pc:sldMk cId="0" sldId="317"/>
        </pc:sldMkLst>
      </pc:sldChg>
      <pc:sldChg chg="del">
        <pc:chgData name="vibha samrit" userId="d5007fb7d3c6cee5" providerId="LiveId" clId="{3E04D13D-E75A-4420-8D43-3B2911773967}" dt="2023-02-22T18:08:15.647" v="318" actId="2696"/>
        <pc:sldMkLst>
          <pc:docMk/>
          <pc:sldMk cId="0" sldId="318"/>
        </pc:sldMkLst>
      </pc:sldChg>
      <pc:sldChg chg="del">
        <pc:chgData name="vibha samrit" userId="d5007fb7d3c6cee5" providerId="LiveId" clId="{3E04D13D-E75A-4420-8D43-3B2911773967}" dt="2023-02-22T18:08:15.861" v="319" actId="2696"/>
        <pc:sldMkLst>
          <pc:docMk/>
          <pc:sldMk cId="0" sldId="319"/>
        </pc:sldMkLst>
      </pc:sldChg>
      <pc:sldChg chg="del">
        <pc:chgData name="vibha samrit" userId="d5007fb7d3c6cee5" providerId="LiveId" clId="{3E04D13D-E75A-4420-8D43-3B2911773967}" dt="2023-02-22T18:08:16.710" v="323" actId="2696"/>
        <pc:sldMkLst>
          <pc:docMk/>
          <pc:sldMk cId="0" sldId="320"/>
        </pc:sldMkLst>
      </pc:sldChg>
      <pc:sldChg chg="del">
        <pc:chgData name="vibha samrit" userId="d5007fb7d3c6cee5" providerId="LiveId" clId="{3E04D13D-E75A-4420-8D43-3B2911773967}" dt="2023-02-22T18:08:16.914" v="324" actId="2696"/>
        <pc:sldMkLst>
          <pc:docMk/>
          <pc:sldMk cId="0" sldId="321"/>
        </pc:sldMkLst>
      </pc:sldChg>
      <pc:sldChg chg="del">
        <pc:chgData name="vibha samrit" userId="d5007fb7d3c6cee5" providerId="LiveId" clId="{3E04D13D-E75A-4420-8D43-3B2911773967}" dt="2023-02-22T18:08:17.132" v="325" actId="2696"/>
        <pc:sldMkLst>
          <pc:docMk/>
          <pc:sldMk cId="0" sldId="322"/>
        </pc:sldMkLst>
      </pc:sldChg>
      <pc:sldChg chg="del">
        <pc:chgData name="vibha samrit" userId="d5007fb7d3c6cee5" providerId="LiveId" clId="{3E04D13D-E75A-4420-8D43-3B2911773967}" dt="2023-02-22T18:08:17.360" v="326" actId="2696"/>
        <pc:sldMkLst>
          <pc:docMk/>
          <pc:sldMk cId="0" sldId="324"/>
        </pc:sldMkLst>
      </pc:sldChg>
      <pc:sldChg chg="del">
        <pc:chgData name="vibha samrit" userId="d5007fb7d3c6cee5" providerId="LiveId" clId="{3E04D13D-E75A-4420-8D43-3B2911773967}" dt="2023-02-22T18:08:17.616" v="327" actId="2696"/>
        <pc:sldMkLst>
          <pc:docMk/>
          <pc:sldMk cId="0" sldId="325"/>
        </pc:sldMkLst>
      </pc:sldChg>
      <pc:sldChg chg="del">
        <pc:chgData name="vibha samrit" userId="d5007fb7d3c6cee5" providerId="LiveId" clId="{3E04D13D-E75A-4420-8D43-3B2911773967}" dt="2023-02-22T18:08:17.846" v="328" actId="2696"/>
        <pc:sldMkLst>
          <pc:docMk/>
          <pc:sldMk cId="0" sldId="330"/>
        </pc:sldMkLst>
      </pc:sldChg>
      <pc:sldChg chg="del">
        <pc:chgData name="vibha samrit" userId="d5007fb7d3c6cee5" providerId="LiveId" clId="{3E04D13D-E75A-4420-8D43-3B2911773967}" dt="2023-02-22T18:08:18.071" v="329" actId="2696"/>
        <pc:sldMkLst>
          <pc:docMk/>
          <pc:sldMk cId="0" sldId="331"/>
        </pc:sldMkLst>
      </pc:sldChg>
      <pc:sldChg chg="del">
        <pc:chgData name="vibha samrit" userId="d5007fb7d3c6cee5" providerId="LiveId" clId="{3E04D13D-E75A-4420-8D43-3B2911773967}" dt="2023-02-22T18:08:18.272" v="330" actId="2696"/>
        <pc:sldMkLst>
          <pc:docMk/>
          <pc:sldMk cId="0" sldId="332"/>
        </pc:sldMkLst>
      </pc:sldChg>
      <pc:sldChg chg="del">
        <pc:chgData name="vibha samrit" userId="d5007fb7d3c6cee5" providerId="LiveId" clId="{3E04D13D-E75A-4420-8D43-3B2911773967}" dt="2023-02-22T18:08:18.464" v="331" actId="2696"/>
        <pc:sldMkLst>
          <pc:docMk/>
          <pc:sldMk cId="0" sldId="333"/>
        </pc:sldMkLst>
      </pc:sldChg>
      <pc:sldChg chg="del">
        <pc:chgData name="vibha samrit" userId="d5007fb7d3c6cee5" providerId="LiveId" clId="{3E04D13D-E75A-4420-8D43-3B2911773967}" dt="2023-02-22T18:08:18.643" v="332" actId="2696"/>
        <pc:sldMkLst>
          <pc:docMk/>
          <pc:sldMk cId="0" sldId="334"/>
        </pc:sldMkLst>
      </pc:sldChg>
      <pc:sldChg chg="del">
        <pc:chgData name="vibha samrit" userId="d5007fb7d3c6cee5" providerId="LiveId" clId="{3E04D13D-E75A-4420-8D43-3B2911773967}" dt="2023-02-22T18:08:18.883" v="333" actId="2696"/>
        <pc:sldMkLst>
          <pc:docMk/>
          <pc:sldMk cId="0" sldId="335"/>
        </pc:sldMkLst>
      </pc:sldChg>
      <pc:sldChg chg="del">
        <pc:chgData name="vibha samrit" userId="d5007fb7d3c6cee5" providerId="LiveId" clId="{3E04D13D-E75A-4420-8D43-3B2911773967}" dt="2023-02-22T18:08:19.088" v="334" actId="2696"/>
        <pc:sldMkLst>
          <pc:docMk/>
          <pc:sldMk cId="0" sldId="336"/>
        </pc:sldMkLst>
      </pc:sldChg>
      <pc:sldChg chg="del">
        <pc:chgData name="vibha samrit" userId="d5007fb7d3c6cee5" providerId="LiveId" clId="{3E04D13D-E75A-4420-8D43-3B2911773967}" dt="2023-02-22T18:08:19.297" v="335" actId="2696"/>
        <pc:sldMkLst>
          <pc:docMk/>
          <pc:sldMk cId="0" sldId="337"/>
        </pc:sldMkLst>
      </pc:sldChg>
      <pc:sldChg chg="del">
        <pc:chgData name="vibha samrit" userId="d5007fb7d3c6cee5" providerId="LiveId" clId="{3E04D13D-E75A-4420-8D43-3B2911773967}" dt="2023-02-22T18:08:19.511" v="336" actId="2696"/>
        <pc:sldMkLst>
          <pc:docMk/>
          <pc:sldMk cId="0" sldId="338"/>
        </pc:sldMkLst>
      </pc:sldChg>
      <pc:sldChg chg="del">
        <pc:chgData name="vibha samrit" userId="d5007fb7d3c6cee5" providerId="LiveId" clId="{3E04D13D-E75A-4420-8D43-3B2911773967}" dt="2023-02-22T18:08:19.699" v="337" actId="2696"/>
        <pc:sldMkLst>
          <pc:docMk/>
          <pc:sldMk cId="0" sldId="339"/>
        </pc:sldMkLst>
      </pc:sldChg>
      <pc:sldChg chg="del">
        <pc:chgData name="vibha samrit" userId="d5007fb7d3c6cee5" providerId="LiveId" clId="{3E04D13D-E75A-4420-8D43-3B2911773967}" dt="2023-02-22T18:08:19.909" v="338" actId="2696"/>
        <pc:sldMkLst>
          <pc:docMk/>
          <pc:sldMk cId="0" sldId="340"/>
        </pc:sldMkLst>
      </pc:sldChg>
      <pc:sldChg chg="del">
        <pc:chgData name="vibha samrit" userId="d5007fb7d3c6cee5" providerId="LiveId" clId="{3E04D13D-E75A-4420-8D43-3B2911773967}" dt="2023-02-22T18:08:20.151" v="339" actId="2696"/>
        <pc:sldMkLst>
          <pc:docMk/>
          <pc:sldMk cId="0" sldId="341"/>
        </pc:sldMkLst>
      </pc:sldChg>
      <pc:sldChg chg="del">
        <pc:chgData name="vibha samrit" userId="d5007fb7d3c6cee5" providerId="LiveId" clId="{3E04D13D-E75A-4420-8D43-3B2911773967}" dt="2023-02-22T18:08:20.360" v="340" actId="2696"/>
        <pc:sldMkLst>
          <pc:docMk/>
          <pc:sldMk cId="0" sldId="342"/>
        </pc:sldMkLst>
      </pc:sldChg>
      <pc:sldChg chg="del">
        <pc:chgData name="vibha samrit" userId="d5007fb7d3c6cee5" providerId="LiveId" clId="{3E04D13D-E75A-4420-8D43-3B2911773967}" dt="2023-02-22T18:08:20.548" v="341" actId="2696"/>
        <pc:sldMkLst>
          <pc:docMk/>
          <pc:sldMk cId="0" sldId="343"/>
        </pc:sldMkLst>
      </pc:sldChg>
      <pc:sldChg chg="del">
        <pc:chgData name="vibha samrit" userId="d5007fb7d3c6cee5" providerId="LiveId" clId="{3E04D13D-E75A-4420-8D43-3B2911773967}" dt="2023-02-22T18:08:20.783" v="342" actId="2696"/>
        <pc:sldMkLst>
          <pc:docMk/>
          <pc:sldMk cId="0" sldId="344"/>
        </pc:sldMkLst>
      </pc:sldChg>
      <pc:sldChg chg="del">
        <pc:chgData name="vibha samrit" userId="d5007fb7d3c6cee5" providerId="LiveId" clId="{3E04D13D-E75A-4420-8D43-3B2911773967}" dt="2023-02-22T18:08:21.006" v="343" actId="2696"/>
        <pc:sldMkLst>
          <pc:docMk/>
          <pc:sldMk cId="0" sldId="345"/>
        </pc:sldMkLst>
      </pc:sldChg>
      <pc:sldChg chg="del">
        <pc:chgData name="vibha samrit" userId="d5007fb7d3c6cee5" providerId="LiveId" clId="{3E04D13D-E75A-4420-8D43-3B2911773967}" dt="2023-02-22T18:08:21.220" v="344" actId="2696"/>
        <pc:sldMkLst>
          <pc:docMk/>
          <pc:sldMk cId="0" sldId="346"/>
        </pc:sldMkLst>
      </pc:sldChg>
      <pc:sldChg chg="del">
        <pc:chgData name="vibha samrit" userId="d5007fb7d3c6cee5" providerId="LiveId" clId="{3E04D13D-E75A-4420-8D43-3B2911773967}" dt="2023-02-22T18:08:21.456" v="345" actId="2696"/>
        <pc:sldMkLst>
          <pc:docMk/>
          <pc:sldMk cId="0" sldId="347"/>
        </pc:sldMkLst>
      </pc:sldChg>
      <pc:sldChg chg="del">
        <pc:chgData name="vibha samrit" userId="d5007fb7d3c6cee5" providerId="LiveId" clId="{3E04D13D-E75A-4420-8D43-3B2911773967}" dt="2023-02-22T18:08:21.672" v="346" actId="2696"/>
        <pc:sldMkLst>
          <pc:docMk/>
          <pc:sldMk cId="0" sldId="348"/>
        </pc:sldMkLst>
      </pc:sldChg>
      <pc:sldChg chg="del">
        <pc:chgData name="vibha samrit" userId="d5007fb7d3c6cee5" providerId="LiveId" clId="{3E04D13D-E75A-4420-8D43-3B2911773967}" dt="2023-02-22T18:08:21.908" v="347" actId="2696"/>
        <pc:sldMkLst>
          <pc:docMk/>
          <pc:sldMk cId="0" sldId="349"/>
        </pc:sldMkLst>
      </pc:sldChg>
      <pc:sldChg chg="del">
        <pc:chgData name="vibha samrit" userId="d5007fb7d3c6cee5" providerId="LiveId" clId="{3E04D13D-E75A-4420-8D43-3B2911773967}" dt="2023-02-22T18:08:22.102" v="348" actId="2696"/>
        <pc:sldMkLst>
          <pc:docMk/>
          <pc:sldMk cId="0" sldId="350"/>
        </pc:sldMkLst>
      </pc:sldChg>
      <pc:sldChg chg="del">
        <pc:chgData name="vibha samrit" userId="d5007fb7d3c6cee5" providerId="LiveId" clId="{3E04D13D-E75A-4420-8D43-3B2911773967}" dt="2023-02-22T18:08:22.320" v="349" actId="2696"/>
        <pc:sldMkLst>
          <pc:docMk/>
          <pc:sldMk cId="0" sldId="351"/>
        </pc:sldMkLst>
      </pc:sldChg>
      <pc:sldChg chg="del">
        <pc:chgData name="vibha samrit" userId="d5007fb7d3c6cee5" providerId="LiveId" clId="{3E04D13D-E75A-4420-8D43-3B2911773967}" dt="2023-02-22T18:08:22.535" v="350" actId="2696"/>
        <pc:sldMkLst>
          <pc:docMk/>
          <pc:sldMk cId="0" sldId="352"/>
        </pc:sldMkLst>
      </pc:sldChg>
      <pc:sldChg chg="del">
        <pc:chgData name="vibha samrit" userId="d5007fb7d3c6cee5" providerId="LiveId" clId="{3E04D13D-E75A-4420-8D43-3B2911773967}" dt="2023-02-22T18:08:22.757" v="351" actId="2696"/>
        <pc:sldMkLst>
          <pc:docMk/>
          <pc:sldMk cId="0" sldId="353"/>
        </pc:sldMkLst>
      </pc:sldChg>
      <pc:sldChg chg="del">
        <pc:chgData name="vibha samrit" userId="d5007fb7d3c6cee5" providerId="LiveId" clId="{3E04D13D-E75A-4420-8D43-3B2911773967}" dt="2023-02-22T18:08:23.536" v="352" actId="2696"/>
        <pc:sldMkLst>
          <pc:docMk/>
          <pc:sldMk cId="0" sldId="354"/>
        </pc:sldMkLst>
      </pc:sldChg>
      <pc:sldChg chg="del">
        <pc:chgData name="vibha samrit" userId="d5007fb7d3c6cee5" providerId="LiveId" clId="{3E04D13D-E75A-4420-8D43-3B2911773967}" dt="2023-02-22T18:08:23.788" v="353" actId="2696"/>
        <pc:sldMkLst>
          <pc:docMk/>
          <pc:sldMk cId="0" sldId="355"/>
        </pc:sldMkLst>
      </pc:sldChg>
      <pc:sldChg chg="del">
        <pc:chgData name="vibha samrit" userId="d5007fb7d3c6cee5" providerId="LiveId" clId="{3E04D13D-E75A-4420-8D43-3B2911773967}" dt="2023-02-22T18:08:24.025" v="354" actId="2696"/>
        <pc:sldMkLst>
          <pc:docMk/>
          <pc:sldMk cId="0" sldId="356"/>
        </pc:sldMkLst>
      </pc:sldChg>
      <pc:sldChg chg="del">
        <pc:chgData name="vibha samrit" userId="d5007fb7d3c6cee5" providerId="LiveId" clId="{3E04D13D-E75A-4420-8D43-3B2911773967}" dt="2023-02-22T18:08:24.415" v="355" actId="2696"/>
        <pc:sldMkLst>
          <pc:docMk/>
          <pc:sldMk cId="0" sldId="357"/>
        </pc:sldMkLst>
      </pc:sldChg>
      <pc:sldChg chg="del">
        <pc:chgData name="vibha samrit" userId="d5007fb7d3c6cee5" providerId="LiveId" clId="{3E04D13D-E75A-4420-8D43-3B2911773967}" dt="2023-02-22T18:08:24.767" v="356" actId="2696"/>
        <pc:sldMkLst>
          <pc:docMk/>
          <pc:sldMk cId="0" sldId="358"/>
        </pc:sldMkLst>
      </pc:sldChg>
      <pc:sldChg chg="del">
        <pc:chgData name="vibha samrit" userId="d5007fb7d3c6cee5" providerId="LiveId" clId="{3E04D13D-E75A-4420-8D43-3B2911773967}" dt="2023-02-22T18:08:25.114" v="357" actId="2696"/>
        <pc:sldMkLst>
          <pc:docMk/>
          <pc:sldMk cId="0" sldId="359"/>
        </pc:sldMkLst>
      </pc:sldChg>
      <pc:sldChg chg="del">
        <pc:chgData name="vibha samrit" userId="d5007fb7d3c6cee5" providerId="LiveId" clId="{3E04D13D-E75A-4420-8D43-3B2911773967}" dt="2023-02-22T18:08:25.413" v="358" actId="2696"/>
        <pc:sldMkLst>
          <pc:docMk/>
          <pc:sldMk cId="0" sldId="360"/>
        </pc:sldMkLst>
      </pc:sldChg>
      <pc:sldChg chg="del">
        <pc:chgData name="vibha samrit" userId="d5007fb7d3c6cee5" providerId="LiveId" clId="{3E04D13D-E75A-4420-8D43-3B2911773967}" dt="2023-02-22T18:08:25.738" v="359" actId="2696"/>
        <pc:sldMkLst>
          <pc:docMk/>
          <pc:sldMk cId="0" sldId="361"/>
        </pc:sldMkLst>
      </pc:sldChg>
      <pc:sldChg chg="del">
        <pc:chgData name="vibha samrit" userId="d5007fb7d3c6cee5" providerId="LiveId" clId="{3E04D13D-E75A-4420-8D43-3B2911773967}" dt="2023-02-22T18:08:26.008" v="360" actId="2696"/>
        <pc:sldMkLst>
          <pc:docMk/>
          <pc:sldMk cId="0" sldId="362"/>
        </pc:sldMkLst>
      </pc:sldChg>
      <pc:sldChg chg="del">
        <pc:chgData name="vibha samrit" userId="d5007fb7d3c6cee5" providerId="LiveId" clId="{3E04D13D-E75A-4420-8D43-3B2911773967}" dt="2023-02-22T18:08:26.608" v="361" actId="2696"/>
        <pc:sldMkLst>
          <pc:docMk/>
          <pc:sldMk cId="0" sldId="363"/>
        </pc:sldMkLst>
      </pc:sldChg>
      <pc:sldChg chg="del">
        <pc:chgData name="vibha samrit" userId="d5007fb7d3c6cee5" providerId="LiveId" clId="{3E04D13D-E75A-4420-8D43-3B2911773967}" dt="2023-02-22T18:08:26.905" v="362" actId="2696"/>
        <pc:sldMkLst>
          <pc:docMk/>
          <pc:sldMk cId="0" sldId="364"/>
        </pc:sldMkLst>
      </pc:sldChg>
      <pc:sldChg chg="del">
        <pc:chgData name="vibha samrit" userId="d5007fb7d3c6cee5" providerId="LiveId" clId="{3E04D13D-E75A-4420-8D43-3B2911773967}" dt="2023-02-22T18:08:27.167" v="363" actId="2696"/>
        <pc:sldMkLst>
          <pc:docMk/>
          <pc:sldMk cId="0" sldId="365"/>
        </pc:sldMkLst>
      </pc:sldChg>
      <pc:sldChg chg="del">
        <pc:chgData name="vibha samrit" userId="d5007fb7d3c6cee5" providerId="LiveId" clId="{3E04D13D-E75A-4420-8D43-3B2911773967}" dt="2023-02-22T18:08:27.492" v="364" actId="2696"/>
        <pc:sldMkLst>
          <pc:docMk/>
          <pc:sldMk cId="0" sldId="366"/>
        </pc:sldMkLst>
      </pc:sldChg>
      <pc:sldChg chg="del">
        <pc:chgData name="vibha samrit" userId="d5007fb7d3c6cee5" providerId="LiveId" clId="{3E04D13D-E75A-4420-8D43-3B2911773967}" dt="2023-02-22T18:08:27.824" v="365" actId="2696"/>
        <pc:sldMkLst>
          <pc:docMk/>
          <pc:sldMk cId="0" sldId="367"/>
        </pc:sldMkLst>
      </pc:sldChg>
      <pc:sldChg chg="del">
        <pc:chgData name="vibha samrit" userId="d5007fb7d3c6cee5" providerId="LiveId" clId="{3E04D13D-E75A-4420-8D43-3B2911773967}" dt="2023-02-22T18:08:28.227" v="366" actId="2696"/>
        <pc:sldMkLst>
          <pc:docMk/>
          <pc:sldMk cId="0" sldId="368"/>
        </pc:sldMkLst>
      </pc:sldChg>
      <pc:sldChg chg="del">
        <pc:chgData name="vibha samrit" userId="d5007fb7d3c6cee5" providerId="LiveId" clId="{3E04D13D-E75A-4420-8D43-3B2911773967}" dt="2023-02-22T18:08:28.616" v="367" actId="2696"/>
        <pc:sldMkLst>
          <pc:docMk/>
          <pc:sldMk cId="0" sldId="369"/>
        </pc:sldMkLst>
      </pc:sldChg>
      <pc:sldChg chg="del">
        <pc:chgData name="vibha samrit" userId="d5007fb7d3c6cee5" providerId="LiveId" clId="{3E04D13D-E75A-4420-8D43-3B2911773967}" dt="2023-02-22T17:46:22.467" v="68" actId="2696"/>
        <pc:sldMkLst>
          <pc:docMk/>
          <pc:sldMk cId="759991453" sldId="373"/>
        </pc:sldMkLst>
      </pc:sldChg>
      <pc:sldChg chg="del">
        <pc:chgData name="vibha samrit" userId="d5007fb7d3c6cee5" providerId="LiveId" clId="{3E04D13D-E75A-4420-8D43-3B2911773967}" dt="2023-02-22T17:46:24.477" v="73" actId="2696"/>
        <pc:sldMkLst>
          <pc:docMk/>
          <pc:sldMk cId="410367348" sldId="374"/>
        </pc:sldMkLst>
      </pc:sldChg>
      <pc:sldChg chg="del">
        <pc:chgData name="vibha samrit" userId="d5007fb7d3c6cee5" providerId="LiveId" clId="{3E04D13D-E75A-4420-8D43-3B2911773967}" dt="2023-02-22T17:46:24.873" v="74" actId="2696"/>
        <pc:sldMkLst>
          <pc:docMk/>
          <pc:sldMk cId="1585361172" sldId="375"/>
        </pc:sldMkLst>
      </pc:sldChg>
      <pc:sldChg chg="del">
        <pc:chgData name="vibha samrit" userId="d5007fb7d3c6cee5" providerId="LiveId" clId="{3E04D13D-E75A-4420-8D43-3B2911773967}" dt="2023-02-22T17:46:25.356" v="75" actId="2696"/>
        <pc:sldMkLst>
          <pc:docMk/>
          <pc:sldMk cId="3289913365" sldId="376"/>
        </pc:sldMkLst>
      </pc:sldChg>
      <pc:sldChg chg="del">
        <pc:chgData name="vibha samrit" userId="d5007fb7d3c6cee5" providerId="LiveId" clId="{3E04D13D-E75A-4420-8D43-3B2911773967}" dt="2023-02-22T17:46:26.032" v="76" actId="2696"/>
        <pc:sldMkLst>
          <pc:docMk/>
          <pc:sldMk cId="1240057421" sldId="377"/>
        </pc:sldMkLst>
      </pc:sldChg>
      <pc:sldChg chg="del">
        <pc:chgData name="vibha samrit" userId="d5007fb7d3c6cee5" providerId="LiveId" clId="{3E04D13D-E75A-4420-8D43-3B2911773967}" dt="2023-02-22T17:46:26.332" v="77" actId="2696"/>
        <pc:sldMkLst>
          <pc:docMk/>
          <pc:sldMk cId="2718394225" sldId="378"/>
        </pc:sldMkLst>
      </pc:sldChg>
      <pc:sldChg chg="del">
        <pc:chgData name="vibha samrit" userId="d5007fb7d3c6cee5" providerId="LiveId" clId="{3E04D13D-E75A-4420-8D43-3B2911773967}" dt="2023-02-22T17:46:27.303" v="79" actId="2696"/>
        <pc:sldMkLst>
          <pc:docMk/>
          <pc:sldMk cId="2894795476" sldId="379"/>
        </pc:sldMkLst>
      </pc:sldChg>
      <pc:sldChg chg="del">
        <pc:chgData name="vibha samrit" userId="d5007fb7d3c6cee5" providerId="LiveId" clId="{3E04D13D-E75A-4420-8D43-3B2911773967}" dt="2023-02-22T17:46:26.609" v="78" actId="2696"/>
        <pc:sldMkLst>
          <pc:docMk/>
          <pc:sldMk cId="317236844" sldId="380"/>
        </pc:sldMkLst>
      </pc:sldChg>
      <pc:sldChg chg="del">
        <pc:chgData name="vibha samrit" userId="d5007fb7d3c6cee5" providerId="LiveId" clId="{3E04D13D-E75A-4420-8D43-3B2911773967}" dt="2023-02-22T17:46:27.826" v="80" actId="2696"/>
        <pc:sldMkLst>
          <pc:docMk/>
          <pc:sldMk cId="1424695914" sldId="381"/>
        </pc:sldMkLst>
      </pc:sldChg>
      <pc:sldChg chg="del">
        <pc:chgData name="vibha samrit" userId="d5007fb7d3c6cee5" providerId="LiveId" clId="{3E04D13D-E75A-4420-8D43-3B2911773967}" dt="2023-02-22T17:46:29.027" v="81" actId="2696"/>
        <pc:sldMkLst>
          <pc:docMk/>
          <pc:sldMk cId="3871400139" sldId="382"/>
        </pc:sldMkLst>
      </pc:sldChg>
      <pc:sldChg chg="del">
        <pc:chgData name="vibha samrit" userId="d5007fb7d3c6cee5" providerId="LiveId" clId="{3E04D13D-E75A-4420-8D43-3B2911773967}" dt="2023-02-22T17:46:29.725" v="82" actId="2696"/>
        <pc:sldMkLst>
          <pc:docMk/>
          <pc:sldMk cId="549450134" sldId="383"/>
        </pc:sldMkLst>
      </pc:sldChg>
      <pc:sldChg chg="del">
        <pc:chgData name="vibha samrit" userId="d5007fb7d3c6cee5" providerId="LiveId" clId="{3E04D13D-E75A-4420-8D43-3B2911773967}" dt="2023-02-22T17:46:50.937" v="86" actId="2696"/>
        <pc:sldMkLst>
          <pc:docMk/>
          <pc:sldMk cId="918481642" sldId="384"/>
        </pc:sldMkLst>
      </pc:sldChg>
      <pc:sldChg chg="del">
        <pc:chgData name="vibha samrit" userId="d5007fb7d3c6cee5" providerId="LiveId" clId="{3E04D13D-E75A-4420-8D43-3B2911773967}" dt="2023-02-22T17:46:51.644" v="87" actId="2696"/>
        <pc:sldMkLst>
          <pc:docMk/>
          <pc:sldMk cId="51778037" sldId="385"/>
        </pc:sldMkLst>
      </pc:sldChg>
      <pc:sldChg chg="del">
        <pc:chgData name="vibha samrit" userId="d5007fb7d3c6cee5" providerId="LiveId" clId="{3E04D13D-E75A-4420-8D43-3B2911773967}" dt="2023-02-22T17:46:58.208" v="90" actId="2696"/>
        <pc:sldMkLst>
          <pc:docMk/>
          <pc:sldMk cId="2706413653" sldId="386"/>
        </pc:sldMkLst>
      </pc:sldChg>
      <pc:sldChg chg="del">
        <pc:chgData name="vibha samrit" userId="d5007fb7d3c6cee5" providerId="LiveId" clId="{3E04D13D-E75A-4420-8D43-3B2911773967}" dt="2023-02-22T17:46:56.630" v="88" actId="2696"/>
        <pc:sldMkLst>
          <pc:docMk/>
          <pc:sldMk cId="3581662005" sldId="387"/>
        </pc:sldMkLst>
      </pc:sldChg>
      <pc:sldChg chg="del">
        <pc:chgData name="vibha samrit" userId="d5007fb7d3c6cee5" providerId="LiveId" clId="{3E04D13D-E75A-4420-8D43-3B2911773967}" dt="2023-02-22T17:46:57.427" v="89" actId="2696"/>
        <pc:sldMkLst>
          <pc:docMk/>
          <pc:sldMk cId="1074363756" sldId="388"/>
        </pc:sldMkLst>
      </pc:sldChg>
      <pc:sldChg chg="del">
        <pc:chgData name="vibha samrit" userId="d5007fb7d3c6cee5" providerId="LiveId" clId="{3E04D13D-E75A-4420-8D43-3B2911773967}" dt="2023-02-22T17:47:08.429" v="95" actId="2696"/>
        <pc:sldMkLst>
          <pc:docMk/>
          <pc:sldMk cId="959706659" sldId="389"/>
        </pc:sldMkLst>
      </pc:sldChg>
      <pc:sldChg chg="del">
        <pc:chgData name="vibha samrit" userId="d5007fb7d3c6cee5" providerId="LiveId" clId="{3E04D13D-E75A-4420-8D43-3B2911773967}" dt="2023-02-22T17:47:11.067" v="96" actId="2696"/>
        <pc:sldMkLst>
          <pc:docMk/>
          <pc:sldMk cId="762171560" sldId="391"/>
        </pc:sldMkLst>
      </pc:sldChg>
      <pc:sldChg chg="del">
        <pc:chgData name="vibha samrit" userId="d5007fb7d3c6cee5" providerId="LiveId" clId="{3E04D13D-E75A-4420-8D43-3B2911773967}" dt="2023-02-22T17:47:35.661" v="106" actId="2696"/>
        <pc:sldMkLst>
          <pc:docMk/>
          <pc:sldMk cId="3191512392" sldId="393"/>
        </pc:sldMkLst>
      </pc:sldChg>
      <pc:sldChg chg="del">
        <pc:chgData name="vibha samrit" userId="d5007fb7d3c6cee5" providerId="LiveId" clId="{3E04D13D-E75A-4420-8D43-3B2911773967}" dt="2023-02-22T17:42:30.573" v="3" actId="2696"/>
        <pc:sldMkLst>
          <pc:docMk/>
          <pc:sldMk cId="1847583139" sldId="397"/>
        </pc:sldMkLst>
      </pc:sldChg>
      <pc:sldChg chg="ord">
        <pc:chgData name="vibha samrit" userId="d5007fb7d3c6cee5" providerId="LiveId" clId="{3E04D13D-E75A-4420-8D43-3B2911773967}" dt="2023-02-22T18:07:50.826" v="291"/>
        <pc:sldMkLst>
          <pc:docMk/>
          <pc:sldMk cId="2500932579" sldId="398"/>
        </pc:sldMkLst>
      </pc:sldChg>
      <pc:sldChg chg="del">
        <pc:chgData name="vibha samrit" userId="d5007fb7d3c6cee5" providerId="LiveId" clId="{3E04D13D-E75A-4420-8D43-3B2911773967}" dt="2023-02-22T17:46:22.859" v="69" actId="2696"/>
        <pc:sldMkLst>
          <pc:docMk/>
          <pc:sldMk cId="3987616023" sldId="400"/>
        </pc:sldMkLst>
      </pc:sldChg>
      <pc:sldChg chg="del">
        <pc:chgData name="vibha samrit" userId="d5007fb7d3c6cee5" providerId="LiveId" clId="{3E04D13D-E75A-4420-8D43-3B2911773967}" dt="2023-02-22T17:46:23.691" v="71" actId="2696"/>
        <pc:sldMkLst>
          <pc:docMk/>
          <pc:sldMk cId="3902507274" sldId="401"/>
        </pc:sldMkLst>
      </pc:sldChg>
      <pc:sldChg chg="del">
        <pc:chgData name="vibha samrit" userId="d5007fb7d3c6cee5" providerId="LiveId" clId="{3E04D13D-E75A-4420-8D43-3B2911773967}" dt="2023-02-22T18:08:10.124" v="294" actId="2696"/>
        <pc:sldMkLst>
          <pc:docMk/>
          <pc:sldMk cId="2409135029" sldId="402"/>
        </pc:sldMkLst>
      </pc:sldChg>
      <pc:sldChg chg="del">
        <pc:chgData name="vibha samrit" userId="d5007fb7d3c6cee5" providerId="LiveId" clId="{3E04D13D-E75A-4420-8D43-3B2911773967}" dt="2023-02-22T18:08:10.586" v="295" actId="2696"/>
        <pc:sldMkLst>
          <pc:docMk/>
          <pc:sldMk cId="244862608" sldId="403"/>
        </pc:sldMkLst>
      </pc:sldChg>
      <pc:sldChg chg="del">
        <pc:chgData name="vibha samrit" userId="d5007fb7d3c6cee5" providerId="LiveId" clId="{3E04D13D-E75A-4420-8D43-3B2911773967}" dt="2023-02-22T18:08:10.885" v="296" actId="2696"/>
        <pc:sldMkLst>
          <pc:docMk/>
          <pc:sldMk cId="3119731149" sldId="404"/>
        </pc:sldMkLst>
      </pc:sldChg>
      <pc:sldChg chg="del">
        <pc:chgData name="vibha samrit" userId="d5007fb7d3c6cee5" providerId="LiveId" clId="{3E04D13D-E75A-4420-8D43-3B2911773967}" dt="2023-02-22T18:08:11.356" v="297" actId="2696"/>
        <pc:sldMkLst>
          <pc:docMk/>
          <pc:sldMk cId="3280783768" sldId="405"/>
        </pc:sldMkLst>
      </pc:sldChg>
      <pc:sldChg chg="del">
        <pc:chgData name="vibha samrit" userId="d5007fb7d3c6cee5" providerId="LiveId" clId="{3E04D13D-E75A-4420-8D43-3B2911773967}" dt="2023-02-22T18:08:11.582" v="298" actId="2696"/>
        <pc:sldMkLst>
          <pc:docMk/>
          <pc:sldMk cId="4288594624" sldId="406"/>
        </pc:sldMkLst>
      </pc:sldChg>
      <pc:sldChg chg="del">
        <pc:chgData name="vibha samrit" userId="d5007fb7d3c6cee5" providerId="LiveId" clId="{3E04D13D-E75A-4420-8D43-3B2911773967}" dt="2023-02-22T18:08:11.796" v="299" actId="2696"/>
        <pc:sldMkLst>
          <pc:docMk/>
          <pc:sldMk cId="3407998656" sldId="407"/>
        </pc:sldMkLst>
      </pc:sldChg>
      <pc:sldChg chg="del">
        <pc:chgData name="vibha samrit" userId="d5007fb7d3c6cee5" providerId="LiveId" clId="{3E04D13D-E75A-4420-8D43-3B2911773967}" dt="2023-02-22T18:08:11.982" v="300" actId="2696"/>
        <pc:sldMkLst>
          <pc:docMk/>
          <pc:sldMk cId="3247277625" sldId="408"/>
        </pc:sldMkLst>
      </pc:sldChg>
      <pc:sldChg chg="del">
        <pc:chgData name="vibha samrit" userId="d5007fb7d3c6cee5" providerId="LiveId" clId="{3E04D13D-E75A-4420-8D43-3B2911773967}" dt="2023-02-22T18:08:12.206" v="301" actId="2696"/>
        <pc:sldMkLst>
          <pc:docMk/>
          <pc:sldMk cId="827807544" sldId="409"/>
        </pc:sldMkLst>
      </pc:sldChg>
      <pc:sldChg chg="del">
        <pc:chgData name="vibha samrit" userId="d5007fb7d3c6cee5" providerId="LiveId" clId="{3E04D13D-E75A-4420-8D43-3B2911773967}" dt="2023-02-22T18:08:12.427" v="302" actId="2696"/>
        <pc:sldMkLst>
          <pc:docMk/>
          <pc:sldMk cId="2774677877" sldId="410"/>
        </pc:sldMkLst>
      </pc:sldChg>
      <pc:sldChg chg="del">
        <pc:chgData name="vibha samrit" userId="d5007fb7d3c6cee5" providerId="LiveId" clId="{3E04D13D-E75A-4420-8D43-3B2911773967}" dt="2023-02-22T18:08:13.258" v="306" actId="2696"/>
        <pc:sldMkLst>
          <pc:docMk/>
          <pc:sldMk cId="1403926395" sldId="411"/>
        </pc:sldMkLst>
      </pc:sldChg>
      <pc:sldChg chg="del">
        <pc:chgData name="vibha samrit" userId="d5007fb7d3c6cee5" providerId="LiveId" clId="{3E04D13D-E75A-4420-8D43-3B2911773967}" dt="2023-02-22T18:08:13.456" v="307" actId="2696"/>
        <pc:sldMkLst>
          <pc:docMk/>
          <pc:sldMk cId="1012975180" sldId="412"/>
        </pc:sldMkLst>
      </pc:sldChg>
      <pc:sldChg chg="del">
        <pc:chgData name="vibha samrit" userId="d5007fb7d3c6cee5" providerId="LiveId" clId="{3E04D13D-E75A-4420-8D43-3B2911773967}" dt="2023-02-22T18:08:13.654" v="308" actId="2696"/>
        <pc:sldMkLst>
          <pc:docMk/>
          <pc:sldMk cId="1340815465" sldId="414"/>
        </pc:sldMkLst>
      </pc:sldChg>
      <pc:sldChg chg="del">
        <pc:chgData name="vibha samrit" userId="d5007fb7d3c6cee5" providerId="LiveId" clId="{3E04D13D-E75A-4420-8D43-3B2911773967}" dt="2023-02-22T18:08:13.870" v="309" actId="2696"/>
        <pc:sldMkLst>
          <pc:docMk/>
          <pc:sldMk cId="2418168894" sldId="416"/>
        </pc:sldMkLst>
      </pc:sldChg>
      <pc:sldChg chg="del">
        <pc:chgData name="vibha samrit" userId="d5007fb7d3c6cee5" providerId="LiveId" clId="{3E04D13D-E75A-4420-8D43-3B2911773967}" dt="2023-02-22T18:08:14.060" v="310" actId="2696"/>
        <pc:sldMkLst>
          <pc:docMk/>
          <pc:sldMk cId="1313149718" sldId="417"/>
        </pc:sldMkLst>
      </pc:sldChg>
      <pc:sldChg chg="del">
        <pc:chgData name="vibha samrit" userId="d5007fb7d3c6cee5" providerId="LiveId" clId="{3E04D13D-E75A-4420-8D43-3B2911773967}" dt="2023-02-22T18:08:14.242" v="311" actId="2696"/>
        <pc:sldMkLst>
          <pc:docMk/>
          <pc:sldMk cId="1255908216" sldId="421"/>
        </pc:sldMkLst>
      </pc:sldChg>
      <pc:sldChg chg="del">
        <pc:chgData name="vibha samrit" userId="d5007fb7d3c6cee5" providerId="LiveId" clId="{3E04D13D-E75A-4420-8D43-3B2911773967}" dt="2023-02-22T18:08:14.452" v="312" actId="2696"/>
        <pc:sldMkLst>
          <pc:docMk/>
          <pc:sldMk cId="2279379019" sldId="422"/>
        </pc:sldMkLst>
      </pc:sldChg>
      <pc:sldChg chg="del">
        <pc:chgData name="vibha samrit" userId="d5007fb7d3c6cee5" providerId="LiveId" clId="{3E04D13D-E75A-4420-8D43-3B2911773967}" dt="2023-02-22T18:08:14.654" v="313" actId="2696"/>
        <pc:sldMkLst>
          <pc:docMk/>
          <pc:sldMk cId="3717604691" sldId="423"/>
        </pc:sldMkLst>
      </pc:sldChg>
      <pc:sldChg chg="del">
        <pc:chgData name="vibha samrit" userId="d5007fb7d3c6cee5" providerId="LiveId" clId="{3E04D13D-E75A-4420-8D43-3B2911773967}" dt="2023-02-22T18:08:12.590" v="303" actId="2696"/>
        <pc:sldMkLst>
          <pc:docMk/>
          <pc:sldMk cId="3316009330" sldId="424"/>
        </pc:sldMkLst>
      </pc:sldChg>
      <pc:sldChg chg="del">
        <pc:chgData name="vibha samrit" userId="d5007fb7d3c6cee5" providerId="LiveId" clId="{3E04D13D-E75A-4420-8D43-3B2911773967}" dt="2023-02-22T18:08:12.824" v="304" actId="2696"/>
        <pc:sldMkLst>
          <pc:docMk/>
          <pc:sldMk cId="3346981859" sldId="425"/>
        </pc:sldMkLst>
      </pc:sldChg>
      <pc:sldChg chg="del">
        <pc:chgData name="vibha samrit" userId="d5007fb7d3c6cee5" providerId="LiveId" clId="{3E04D13D-E75A-4420-8D43-3B2911773967}" dt="2023-02-22T18:08:13.040" v="305" actId="2696"/>
        <pc:sldMkLst>
          <pc:docMk/>
          <pc:sldMk cId="173058809" sldId="426"/>
        </pc:sldMkLst>
      </pc:sldChg>
      <pc:sldChg chg="del">
        <pc:chgData name="vibha samrit" userId="d5007fb7d3c6cee5" providerId="LiveId" clId="{3E04D13D-E75A-4420-8D43-3B2911773967}" dt="2023-02-22T18:08:08.449" v="292" actId="2696"/>
        <pc:sldMkLst>
          <pc:docMk/>
          <pc:sldMk cId="2665033319" sldId="428"/>
        </pc:sldMkLst>
      </pc:sldChg>
      <pc:sldChg chg="del">
        <pc:chgData name="vibha samrit" userId="d5007fb7d3c6cee5" providerId="LiveId" clId="{3E04D13D-E75A-4420-8D43-3B2911773967}" dt="2023-02-22T18:08:09.109" v="293" actId="2696"/>
        <pc:sldMkLst>
          <pc:docMk/>
          <pc:sldMk cId="3201948681" sldId="429"/>
        </pc:sldMkLst>
      </pc:sldChg>
      <pc:sldChg chg="del">
        <pc:chgData name="vibha samrit" userId="d5007fb7d3c6cee5" providerId="LiveId" clId="{3E04D13D-E75A-4420-8D43-3B2911773967}" dt="2023-02-22T18:08:29.042" v="368" actId="2696"/>
        <pc:sldMkLst>
          <pc:docMk/>
          <pc:sldMk cId="2614016957" sldId="431"/>
        </pc:sldMkLst>
      </pc:sldChg>
      <pc:sldChg chg="del">
        <pc:chgData name="vibha samrit" userId="d5007fb7d3c6cee5" providerId="LiveId" clId="{3E04D13D-E75A-4420-8D43-3B2911773967}" dt="2023-02-22T18:08:29.474" v="369" actId="2696"/>
        <pc:sldMkLst>
          <pc:docMk/>
          <pc:sldMk cId="2485603835" sldId="432"/>
        </pc:sldMkLst>
      </pc:sldChg>
      <pc:sldChg chg="del">
        <pc:chgData name="vibha samrit" userId="d5007fb7d3c6cee5" providerId="LiveId" clId="{3E04D13D-E75A-4420-8D43-3B2911773967}" dt="2023-02-22T18:08:14.860" v="314" actId="2696"/>
        <pc:sldMkLst>
          <pc:docMk/>
          <pc:sldMk cId="2379375574" sldId="433"/>
        </pc:sldMkLst>
      </pc:sldChg>
      <pc:sldChg chg="new">
        <pc:chgData name="vibha samrit" userId="d5007fb7d3c6cee5" providerId="LiveId" clId="{3E04D13D-E75A-4420-8D43-3B2911773967}" dt="2023-02-22T17:48:16.245" v="112" actId="680"/>
        <pc:sldMkLst>
          <pc:docMk/>
          <pc:sldMk cId="2061164241" sldId="434"/>
        </pc:sldMkLst>
      </pc:sldChg>
      <pc:sldChg chg="modSp new mod">
        <pc:chgData name="vibha samrit" userId="d5007fb7d3c6cee5" providerId="LiveId" clId="{3E04D13D-E75A-4420-8D43-3B2911773967}" dt="2023-02-22T18:10:00.722" v="464" actId="20577"/>
        <pc:sldMkLst>
          <pc:docMk/>
          <pc:sldMk cId="3141555680" sldId="435"/>
        </pc:sldMkLst>
        <pc:spChg chg="mod">
          <ac:chgData name="vibha samrit" userId="d5007fb7d3c6cee5" providerId="LiveId" clId="{3E04D13D-E75A-4420-8D43-3B2911773967}" dt="2023-02-22T18:10:00.722" v="464" actId="20577"/>
          <ac:spMkLst>
            <pc:docMk/>
            <pc:sldMk cId="3141555680" sldId="435"/>
            <ac:spMk id="2" creationId="{5C9EFF5C-D43C-1B01-64A9-DCF73561A6E6}"/>
          </ac:spMkLst>
        </pc:spChg>
        <pc:spChg chg="mod">
          <ac:chgData name="vibha samrit" userId="d5007fb7d3c6cee5" providerId="LiveId" clId="{3E04D13D-E75A-4420-8D43-3B2911773967}" dt="2023-02-22T17:50:07.767" v="129" actId="1076"/>
          <ac:spMkLst>
            <pc:docMk/>
            <pc:sldMk cId="3141555680" sldId="435"/>
            <ac:spMk id="3" creationId="{27976F07-DDBD-32CB-4A4F-7CE1401597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006EA-43C6-4EE4-8878-717AAE6C86D7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D5535-045A-410B-922E-84830CE8C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1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562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2400" dirty="0" err="1">
                <a:latin typeface="Times New Roman"/>
                <a:cs typeface="Times New Roman"/>
              </a:rPr>
              <a:t>Palodent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Bitine</a:t>
            </a:r>
            <a:endParaRPr lang="en-US" sz="2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Contact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matrix</a:t>
            </a: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2400" spc="-10" dirty="0" err="1">
                <a:latin typeface="Times New Roman"/>
                <a:cs typeface="Times New Roman"/>
              </a:rPr>
              <a:t>Composi</a:t>
            </a:r>
            <a:r>
              <a:rPr lang="en-US" sz="2400" spc="-10" dirty="0">
                <a:latin typeface="Times New Roman"/>
                <a:cs typeface="Times New Roman"/>
              </a:rPr>
              <a:t>-Tight</a:t>
            </a:r>
            <a:endParaRPr lang="en-US" sz="2400" dirty="0">
              <a:latin typeface="Times New Roman"/>
              <a:cs typeface="Times New Roman"/>
            </a:endParaRPr>
          </a:p>
          <a:p>
            <a:endParaRPr lang="en-US" dirty="0"/>
          </a:p>
          <a:p>
            <a:pPr marL="756285" indent="-287655">
              <a:lnSpc>
                <a:spcPct val="100000"/>
              </a:lnSpc>
              <a:spcBef>
                <a:spcPts val="204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1200" spc="-10" dirty="0" err="1">
                <a:latin typeface="Times New Roman"/>
                <a:cs typeface="Times New Roman"/>
              </a:rPr>
              <a:t>Composi</a:t>
            </a:r>
            <a:r>
              <a:rPr lang="en-US" sz="1200" spc="-10" dirty="0">
                <a:latin typeface="Times New Roman"/>
                <a:cs typeface="Times New Roman"/>
              </a:rPr>
              <a:t>-Tight </a:t>
            </a:r>
            <a:r>
              <a:rPr lang="en-US" sz="1200" spc="-5" dirty="0">
                <a:latin typeface="Times New Roman"/>
                <a:cs typeface="Times New Roman"/>
              </a:rPr>
              <a:t>3D soft face </a:t>
            </a:r>
            <a:r>
              <a:rPr lang="en-US" sz="1200" dirty="0">
                <a:latin typeface="Times New Roman"/>
                <a:cs typeface="Times New Roman"/>
              </a:rPr>
              <a:t>ring</a:t>
            </a:r>
            <a:r>
              <a:rPr lang="en-US" sz="1200" spc="-2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system</a:t>
            </a:r>
            <a:endParaRPr lang="en-US" sz="1200" dirty="0">
              <a:latin typeface="Times New Roman"/>
              <a:cs typeface="Times New Roman"/>
            </a:endParaRPr>
          </a:p>
          <a:p>
            <a:r>
              <a:rPr lang="en-US" sz="1200" spc="-5" dirty="0">
                <a:latin typeface="Times New Roman"/>
                <a:cs typeface="Times New Roman"/>
              </a:rPr>
              <a:t>V3 </a:t>
            </a:r>
            <a:r>
              <a:rPr lang="en-US" sz="1200" dirty="0">
                <a:latin typeface="Times New Roman"/>
                <a:cs typeface="Times New Roman"/>
              </a:rPr>
              <a:t>ring</a:t>
            </a:r>
            <a:r>
              <a:rPr lang="en-US" sz="1200" spc="-7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D5535-045A-410B-922E-84830CE8C9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01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Medicated with astringent to control bleeding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D5535-045A-410B-922E-84830CE8C9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304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Pigment suspended in gelatin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D5535-045A-410B-922E-84830CE8C9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856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53551" y="239269"/>
            <a:ext cx="8684897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56DD5-0B9F-47E2-BB9B-F3FC61DF1C25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6670">
              <a:lnSpc>
                <a:spcPts val="1425"/>
              </a:lnSpc>
            </a:pPr>
            <a:fld id="{81D60167-4931-47E6-BA6A-407CBD079E47}" type="slidenum">
              <a:rPr dirty="0"/>
              <a:pPr marL="2667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70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6D90-2133-49C2-ACF3-CF5CB68D4BD4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6670">
              <a:lnSpc>
                <a:spcPts val="1425"/>
              </a:lnSpc>
            </a:pPr>
            <a:fld id="{81D60167-4931-47E6-BA6A-407CBD079E47}" type="slidenum">
              <a:rPr dirty="0"/>
              <a:pPr marL="2667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B1E79-EBC4-4A67-A532-B71DF18449A2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6670">
              <a:lnSpc>
                <a:spcPts val="1425"/>
              </a:lnSpc>
            </a:pPr>
            <a:fld id="{81D60167-4931-47E6-BA6A-407CBD079E47}" type="slidenum">
              <a:rPr dirty="0"/>
              <a:pPr marL="2667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B89B5-70B8-46F9-92DE-E3724B919357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6670">
              <a:lnSpc>
                <a:spcPts val="1425"/>
              </a:lnSpc>
            </a:pPr>
            <a:fld id="{81D60167-4931-47E6-BA6A-407CBD079E47}" type="slidenum">
              <a:rPr dirty="0"/>
              <a:pPr marL="2667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7C64-BF98-48A4-9FE8-30D3EE7979E7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6670">
              <a:lnSpc>
                <a:spcPts val="1425"/>
              </a:lnSpc>
            </a:pPr>
            <a:fld id="{81D60167-4931-47E6-BA6A-407CBD079E47}" type="slidenum">
              <a:rPr dirty="0"/>
              <a:pPr marL="2667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40528" y="1868425"/>
            <a:ext cx="3510943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926" y="1257852"/>
            <a:ext cx="11320147" cy="3408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70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14227" y="6632891"/>
            <a:ext cx="300609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8374D-C649-4BF7-9918-9B2E8845A1A0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54668" y="6500674"/>
            <a:ext cx="24892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6670">
              <a:lnSpc>
                <a:spcPts val="1425"/>
              </a:lnSpc>
            </a:pPr>
            <a:fld id="{81D60167-4931-47E6-BA6A-407CBD079E47}" type="slidenum">
              <a:rPr dirty="0"/>
              <a:pPr marL="2667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258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2856" y="2707821"/>
            <a:ext cx="85779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TOPIC-</a:t>
            </a:r>
            <a:r>
              <a:rPr lang="en-IN" sz="2400" dirty="0" smtClean="0"/>
              <a:t>MATRICES AND WEDGES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endParaRPr lang="en-US" sz="21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143500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  <a:latin typeface="Book Antiqua" panose="02040602050305030304" pitchFamily="18" charset="0"/>
              </a:rPr>
              <a:t>DEPARTMENT OF CONSERVATIVE DENTISTRY AND ENDODONTICS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1524001" y="846365"/>
            <a:ext cx="1393371" cy="15859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795863-2509-495E-A4D3-2D1EB08AA326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905509"/>
            <a:ext cx="3632200" cy="48869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C00000"/>
                </a:solidFill>
                <a:latin typeface="Cambria"/>
                <a:cs typeface="Cambria"/>
              </a:rPr>
              <a:t>Types</a:t>
            </a:r>
            <a:r>
              <a:rPr sz="2400" spc="-10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12134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30" dirty="0">
                <a:latin typeface="Cambria"/>
                <a:cs typeface="Cambria"/>
              </a:rPr>
              <a:t>Wooden</a:t>
            </a:r>
            <a:endParaRPr sz="2400">
              <a:latin typeface="Cambria"/>
              <a:cs typeface="Cambria"/>
            </a:endParaRPr>
          </a:p>
          <a:p>
            <a:pPr marL="12134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5" dirty="0">
                <a:latin typeface="Cambria"/>
                <a:cs typeface="Cambria"/>
              </a:rPr>
              <a:t>Plastic</a:t>
            </a:r>
            <a:endParaRPr sz="2400">
              <a:latin typeface="Cambria"/>
              <a:cs typeface="Cambria"/>
            </a:endParaRPr>
          </a:p>
          <a:p>
            <a:pPr marL="12134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5" dirty="0">
                <a:latin typeface="Cambria"/>
                <a:cs typeface="Cambria"/>
              </a:rPr>
              <a:t>Elastic</a:t>
            </a:r>
            <a:endParaRPr sz="2400">
              <a:latin typeface="Cambria"/>
              <a:cs typeface="Cambria"/>
            </a:endParaRPr>
          </a:p>
          <a:p>
            <a:pPr marL="12134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15" dirty="0">
                <a:latin typeface="Cambria"/>
                <a:cs typeface="Cambria"/>
              </a:rPr>
              <a:t>Transparent</a:t>
            </a:r>
            <a:endParaRPr sz="2400">
              <a:latin typeface="Cambria"/>
              <a:cs typeface="Cambria"/>
            </a:endParaRPr>
          </a:p>
          <a:p>
            <a:pPr marL="12134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5" dirty="0">
                <a:latin typeface="Cambria"/>
                <a:cs typeface="Cambria"/>
              </a:rPr>
              <a:t>Medicated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wedges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Shape</a:t>
            </a:r>
            <a:r>
              <a:rPr sz="2400" spc="-5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12134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10" dirty="0">
                <a:latin typeface="Cambria"/>
                <a:cs typeface="Cambria"/>
              </a:rPr>
              <a:t>Triangular</a:t>
            </a:r>
            <a:endParaRPr sz="2400">
              <a:latin typeface="Cambria"/>
              <a:cs typeface="Cambria"/>
            </a:endParaRPr>
          </a:p>
          <a:p>
            <a:pPr marL="12134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15" dirty="0">
                <a:latin typeface="Cambria"/>
                <a:cs typeface="Cambria"/>
              </a:rPr>
              <a:t>Round</a:t>
            </a:r>
            <a:endParaRPr sz="2400">
              <a:latin typeface="Cambria"/>
              <a:cs typeface="Cambria"/>
            </a:endParaRPr>
          </a:p>
          <a:p>
            <a:pPr marL="12134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15" dirty="0">
                <a:latin typeface="Cambria"/>
                <a:cs typeface="Cambria"/>
              </a:rPr>
              <a:t>Trapezoidal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63810" y="6500674"/>
            <a:ext cx="238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10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3552" y="454182"/>
            <a:ext cx="26784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5" dirty="0"/>
              <a:t>Wedging</a:t>
            </a:r>
            <a:r>
              <a:rPr sz="2600" spc="-100" dirty="0"/>
              <a:t> </a:t>
            </a:r>
            <a:r>
              <a:rPr sz="2600" dirty="0"/>
              <a:t>method: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1753552" y="1370106"/>
            <a:ext cx="8409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840864" algn="l"/>
              </a:tabLst>
            </a:pP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Location	</a:t>
            </a:r>
            <a:r>
              <a:rPr sz="2400" dirty="0">
                <a:latin typeface="Cambria"/>
                <a:cs typeface="Cambria"/>
              </a:rPr>
              <a:t>: </a:t>
            </a:r>
            <a:r>
              <a:rPr sz="2400" spc="-15" dirty="0">
                <a:latin typeface="Cambria"/>
                <a:cs typeface="Cambria"/>
              </a:rPr>
              <a:t>Gingival </a:t>
            </a:r>
            <a:r>
              <a:rPr sz="2400" spc="-10" dirty="0">
                <a:latin typeface="Cambria"/>
                <a:cs typeface="Cambria"/>
              </a:rPr>
              <a:t>embrasure </a:t>
            </a:r>
            <a:r>
              <a:rPr sz="2400" spc="-5" dirty="0">
                <a:latin typeface="Cambria"/>
                <a:cs typeface="Cambria"/>
              </a:rPr>
              <a:t>just </a:t>
            </a:r>
            <a:r>
              <a:rPr sz="2400" dirty="0">
                <a:latin typeface="Cambria"/>
                <a:cs typeface="Cambria"/>
              </a:rPr>
              <a:t>beneath </a:t>
            </a:r>
            <a:r>
              <a:rPr sz="2400" spc="-5" dirty="0">
                <a:latin typeface="Cambria"/>
                <a:cs typeface="Cambria"/>
              </a:rPr>
              <a:t>the contact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area.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3552" y="2071146"/>
            <a:ext cx="1498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Selection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2352" y="1994946"/>
            <a:ext cx="8306434" cy="12750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Cambria"/>
                <a:cs typeface="Cambria"/>
              </a:rPr>
              <a:t>: Depending </a:t>
            </a:r>
            <a:r>
              <a:rPr sz="2400" spc="-5" dirty="0">
                <a:latin typeface="Cambria"/>
                <a:cs typeface="Cambria"/>
              </a:rPr>
              <a:t>upon the </a:t>
            </a:r>
            <a:r>
              <a:rPr sz="2400" dirty="0">
                <a:latin typeface="Cambria"/>
                <a:cs typeface="Cambria"/>
              </a:rPr>
              <a:t>clinical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situation.</a:t>
            </a:r>
            <a:endParaRPr sz="2400">
              <a:latin typeface="Cambria"/>
              <a:cs typeface="Cambria"/>
            </a:endParaRPr>
          </a:p>
          <a:p>
            <a:pPr marL="212090" marR="5080" indent="-200025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mbria"/>
                <a:cs typeface="Cambria"/>
              </a:rPr>
              <a:t>: </a:t>
            </a:r>
            <a:r>
              <a:rPr sz="2400" spc="-25" dirty="0">
                <a:latin typeface="Cambria"/>
                <a:cs typeface="Cambria"/>
              </a:rPr>
              <a:t>Wooden </a:t>
            </a:r>
            <a:r>
              <a:rPr sz="2400" spc="-5" dirty="0">
                <a:latin typeface="Cambria"/>
                <a:cs typeface="Cambria"/>
              </a:rPr>
              <a:t>wedges </a:t>
            </a:r>
            <a:r>
              <a:rPr sz="2400" dirty="0">
                <a:latin typeface="Cambria"/>
                <a:cs typeface="Cambria"/>
              </a:rPr>
              <a:t>can be </a:t>
            </a:r>
            <a:r>
              <a:rPr sz="2400" spc="-5" dirty="0">
                <a:latin typeface="Cambria"/>
                <a:cs typeface="Cambria"/>
              </a:rPr>
              <a:t>trimmed </a:t>
            </a:r>
            <a:r>
              <a:rPr sz="2400" dirty="0">
                <a:latin typeface="Cambria"/>
                <a:cs typeface="Cambria"/>
              </a:rPr>
              <a:t>using a </a:t>
            </a:r>
            <a:r>
              <a:rPr sz="2400" spc="-15" dirty="0">
                <a:latin typeface="Cambria"/>
                <a:cs typeface="Cambria"/>
              </a:rPr>
              <a:t>knife </a:t>
            </a:r>
            <a:r>
              <a:rPr sz="2400" spc="-5" dirty="0">
                <a:latin typeface="Cambria"/>
                <a:cs typeface="Cambria"/>
              </a:rPr>
              <a:t>or scalpel blade 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10" dirty="0">
                <a:latin typeface="Cambria"/>
                <a:cs typeface="Cambria"/>
              </a:rPr>
              <a:t>produce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10" dirty="0">
                <a:latin typeface="Cambria"/>
                <a:cs typeface="Cambria"/>
              </a:rPr>
              <a:t>custom</a:t>
            </a:r>
            <a:r>
              <a:rPr sz="2400" spc="45" dirty="0">
                <a:latin typeface="Cambria"/>
                <a:cs typeface="Cambria"/>
              </a:rPr>
              <a:t> </a:t>
            </a:r>
            <a:r>
              <a:rPr sz="2400" spc="10" dirty="0">
                <a:latin typeface="Cambria"/>
                <a:cs typeface="Cambria"/>
              </a:rPr>
              <a:t>fit.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3552" y="3503706"/>
            <a:ext cx="9794875" cy="12750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840864" algn="l"/>
              </a:tabLst>
            </a:pPr>
            <a:r>
              <a:rPr sz="2400" dirty="0">
                <a:solidFill>
                  <a:srgbClr val="0070C0"/>
                </a:solidFill>
                <a:latin typeface="Cambria"/>
                <a:cs typeface="Cambria"/>
              </a:rPr>
              <a:t>Placement	</a:t>
            </a:r>
            <a:r>
              <a:rPr sz="2400" dirty="0">
                <a:latin typeface="Cambria"/>
                <a:cs typeface="Cambria"/>
              </a:rPr>
              <a:t>: </a:t>
            </a:r>
            <a:r>
              <a:rPr sz="2400" spc="-25" dirty="0">
                <a:latin typeface="Cambria"/>
                <a:cs typeface="Cambria"/>
              </a:rPr>
              <a:t>From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lingual 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embrasure </a:t>
            </a:r>
            <a:r>
              <a:rPr sz="2400" spc="-10" dirty="0">
                <a:latin typeface="Cambria"/>
                <a:cs typeface="Cambria"/>
              </a:rPr>
              <a:t>which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0" dirty="0">
                <a:latin typeface="Cambria"/>
                <a:cs typeface="Cambria"/>
              </a:rPr>
              <a:t>normally </a:t>
            </a:r>
            <a:r>
              <a:rPr sz="2400" spc="-5" dirty="0">
                <a:latin typeface="Cambria"/>
                <a:cs typeface="Cambria"/>
              </a:rPr>
              <a:t>larger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size.</a:t>
            </a:r>
          </a:p>
          <a:p>
            <a:pPr marL="1993900" marR="34925" indent="-1524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mbria"/>
                <a:cs typeface="Cambria"/>
              </a:rPr>
              <a:t>: </a:t>
            </a:r>
            <a:r>
              <a:rPr sz="2400" spc="-5" dirty="0">
                <a:latin typeface="Cambria"/>
                <a:cs typeface="Cambria"/>
              </a:rPr>
              <a:t>But </a:t>
            </a:r>
            <a:r>
              <a:rPr sz="2400" dirty="0">
                <a:latin typeface="Cambria"/>
                <a:cs typeface="Cambria"/>
              </a:rPr>
              <a:t>if it </a:t>
            </a:r>
            <a:r>
              <a:rPr sz="2400" spc="-10" dirty="0">
                <a:latin typeface="Cambria"/>
                <a:cs typeface="Cambria"/>
              </a:rPr>
              <a:t>interferes </a:t>
            </a:r>
            <a:r>
              <a:rPr sz="2400" dirty="0">
                <a:latin typeface="Cambria"/>
                <a:cs typeface="Cambria"/>
              </a:rPr>
              <a:t>with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tongue </a:t>
            </a:r>
            <a:r>
              <a:rPr sz="2400" dirty="0">
                <a:latin typeface="Cambria"/>
                <a:cs typeface="Cambria"/>
              </a:rPr>
              <a:t>it </a:t>
            </a:r>
            <a:r>
              <a:rPr sz="2400" spc="-20" dirty="0">
                <a:latin typeface="Cambria"/>
                <a:cs typeface="Cambria"/>
              </a:rPr>
              <a:t>may </a:t>
            </a:r>
            <a:r>
              <a:rPr sz="2400" spc="-5" dirty="0">
                <a:latin typeface="Cambria"/>
                <a:cs typeface="Cambria"/>
              </a:rPr>
              <a:t>be placed </a:t>
            </a:r>
            <a:r>
              <a:rPr sz="2400" spc="-10" dirty="0">
                <a:latin typeface="Cambria"/>
                <a:cs typeface="Cambria"/>
              </a:rPr>
              <a:t>from </a:t>
            </a:r>
            <a:r>
              <a:rPr sz="2400" spc="-5" dirty="0">
                <a:latin typeface="Cambria"/>
                <a:cs typeface="Cambria"/>
              </a:rPr>
              <a:t>the  buccal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side.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53552" y="5088666"/>
            <a:ext cx="1218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L</a:t>
            </a:r>
            <a:r>
              <a:rPr sz="2400" spc="5" dirty="0">
                <a:solidFill>
                  <a:srgbClr val="0070C0"/>
                </a:solidFill>
                <a:latin typeface="Cambria"/>
                <a:cs typeface="Cambria"/>
              </a:rPr>
              <a:t>en</a:t>
            </a:r>
            <a:r>
              <a:rPr sz="2400" dirty="0">
                <a:solidFill>
                  <a:srgbClr val="0070C0"/>
                </a:solidFill>
                <a:latin typeface="Cambria"/>
                <a:cs typeface="Cambria"/>
              </a:rPr>
              <a:t>gth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2352" y="5088666"/>
            <a:ext cx="75545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5080" indent="-14351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"/>
                <a:cs typeface="Cambria"/>
              </a:rPr>
              <a:t>: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½”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or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1.3cm </a:t>
            </a:r>
            <a:r>
              <a:rPr sz="2400" dirty="0">
                <a:latin typeface="Cambria"/>
                <a:cs typeface="Cambria"/>
              </a:rPr>
              <a:t>so </a:t>
            </a:r>
            <a:r>
              <a:rPr sz="2400" spc="-5" dirty="0">
                <a:latin typeface="Cambria"/>
                <a:cs typeface="Cambria"/>
              </a:rPr>
              <a:t>that </a:t>
            </a:r>
            <a:r>
              <a:rPr sz="2400" dirty="0">
                <a:latin typeface="Cambria"/>
                <a:cs typeface="Cambria"/>
              </a:rPr>
              <a:t>it does </a:t>
            </a:r>
            <a:r>
              <a:rPr sz="2400" spc="-5" dirty="0">
                <a:latin typeface="Cambria"/>
                <a:cs typeface="Cambria"/>
              </a:rPr>
              <a:t>not </a:t>
            </a:r>
            <a:r>
              <a:rPr sz="2400" dirty="0">
                <a:latin typeface="Cambria"/>
                <a:cs typeface="Cambria"/>
              </a:rPr>
              <a:t>irritate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tongue </a:t>
            </a:r>
            <a:r>
              <a:rPr sz="2400" spc="-5" dirty="0">
                <a:latin typeface="Cambria"/>
                <a:cs typeface="Cambria"/>
              </a:rPr>
              <a:t>or the  </a:t>
            </a:r>
            <a:r>
              <a:rPr sz="2400" dirty="0">
                <a:latin typeface="Cambria"/>
                <a:cs typeface="Cambria"/>
              </a:rPr>
              <a:t>cheek.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2370" y="6155466"/>
            <a:ext cx="7225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After placement the </a:t>
            </a:r>
            <a:r>
              <a:rPr sz="2400" spc="-10" dirty="0">
                <a:latin typeface="Cambria"/>
                <a:cs typeface="Cambria"/>
              </a:rPr>
              <a:t>wedge </a:t>
            </a:r>
            <a:r>
              <a:rPr sz="2400" spc="-5" dirty="0">
                <a:latin typeface="Cambria"/>
                <a:cs typeface="Cambria"/>
              </a:rPr>
              <a:t>should be </a:t>
            </a:r>
            <a:r>
              <a:rPr sz="2400" dirty="0">
                <a:latin typeface="Cambria"/>
                <a:cs typeface="Cambria"/>
              </a:rPr>
              <a:t>firm and</a:t>
            </a:r>
            <a:r>
              <a:rPr sz="2400" spc="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stable.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3783" y="6513374"/>
            <a:ext cx="18351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400" b="1" dirty="0">
                <a:latin typeface="Corbel"/>
                <a:cs typeface="Corbel"/>
              </a:rPr>
              <a:t>41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3553" y="311553"/>
            <a:ext cx="2844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0070C0"/>
                </a:solidFill>
              </a:rPr>
              <a:t>Wedging</a:t>
            </a:r>
            <a:r>
              <a:rPr spc="-35" dirty="0">
                <a:solidFill>
                  <a:srgbClr val="0070C0"/>
                </a:solidFill>
              </a:rPr>
              <a:t> </a:t>
            </a:r>
            <a:r>
              <a:rPr spc="-10" dirty="0">
                <a:solidFill>
                  <a:srgbClr val="0070C0"/>
                </a:solidFill>
              </a:rPr>
              <a:t>techniques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3553" y="1122321"/>
            <a:ext cx="6989445" cy="520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Single </a:t>
            </a:r>
            <a:r>
              <a:rPr sz="2400" spc="-10" dirty="0">
                <a:solidFill>
                  <a:srgbClr val="C00000"/>
                </a:solidFill>
                <a:latin typeface="Cambria"/>
                <a:cs typeface="Cambria"/>
              </a:rPr>
              <a:t>wedge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 technique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E3611"/>
              </a:buClr>
              <a:buFont typeface="Cambria"/>
              <a:buAutoNum type="arabicPeriod"/>
            </a:pPr>
            <a:endParaRPr sz="3300">
              <a:latin typeface="Times New Roman"/>
              <a:cs typeface="Times New Roman"/>
            </a:endParaRPr>
          </a:p>
          <a:p>
            <a:pPr marL="756285" marR="5715" lvl="1" indent="-287020" algn="just">
              <a:lnSpc>
                <a:spcPts val="2590"/>
              </a:lnSpc>
              <a:buClr>
                <a:srgbClr val="9E3611"/>
              </a:buClr>
              <a:buSzPct val="79166"/>
              <a:buFont typeface="Arial"/>
              <a:buChar char="•"/>
              <a:tabLst>
                <a:tab pos="756920" algn="l"/>
              </a:tabLst>
            </a:pPr>
            <a:r>
              <a:rPr sz="2400" spc="-5" dirty="0">
                <a:latin typeface="Cambria"/>
                <a:cs typeface="Cambria"/>
              </a:rPr>
              <a:t>Single </a:t>
            </a:r>
            <a:r>
              <a:rPr sz="2400" spc="-10" dirty="0">
                <a:latin typeface="Cambria"/>
                <a:cs typeface="Cambria"/>
              </a:rPr>
              <a:t>wedge </a:t>
            </a:r>
            <a:r>
              <a:rPr sz="2400" dirty="0">
                <a:latin typeface="Cambria"/>
                <a:cs typeface="Cambria"/>
              </a:rPr>
              <a:t>is placed in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gingival  </a:t>
            </a:r>
            <a:r>
              <a:rPr sz="2400" spc="-10" dirty="0">
                <a:latin typeface="Cambria"/>
                <a:cs typeface="Cambria"/>
              </a:rPr>
              <a:t>embrasure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9E3611"/>
              </a:buClr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9E3611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Piggyback wedging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E3611"/>
              </a:buClr>
              <a:buFont typeface="Cambria"/>
              <a:buAutoNum type="arabicPeriod"/>
            </a:pPr>
            <a:endParaRPr sz="3300">
              <a:latin typeface="Times New Roman"/>
              <a:cs typeface="Times New Roman"/>
            </a:endParaRPr>
          </a:p>
          <a:p>
            <a:pPr marL="756285" marR="6350" lvl="1" indent="-287020" algn="just">
              <a:lnSpc>
                <a:spcPts val="2590"/>
              </a:lnSpc>
              <a:buClr>
                <a:srgbClr val="9E3611"/>
              </a:buClr>
              <a:buSzPct val="79166"/>
              <a:buFont typeface="Arial"/>
              <a:buChar char="•"/>
              <a:tabLst>
                <a:tab pos="756920" algn="l"/>
              </a:tabLst>
            </a:pPr>
            <a:r>
              <a:rPr sz="2400" dirty="0">
                <a:latin typeface="Cambria"/>
                <a:cs typeface="Cambria"/>
              </a:rPr>
              <a:t>A second </a:t>
            </a:r>
            <a:r>
              <a:rPr sz="2400" spc="-10" dirty="0">
                <a:latin typeface="Cambria"/>
                <a:cs typeface="Cambria"/>
              </a:rPr>
              <a:t>wedge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placed on </a:t>
            </a:r>
            <a:r>
              <a:rPr sz="2400" spc="-10" dirty="0">
                <a:latin typeface="Cambria"/>
                <a:cs typeface="Cambria"/>
              </a:rPr>
              <a:t>top </a:t>
            </a:r>
            <a:r>
              <a:rPr sz="2400" spc="-5" dirty="0">
                <a:latin typeface="Cambria"/>
                <a:cs typeface="Cambria"/>
              </a:rPr>
              <a:t>of the </a:t>
            </a:r>
            <a:r>
              <a:rPr sz="2400" spc="-10" dirty="0">
                <a:latin typeface="Cambria"/>
                <a:cs typeface="Cambria"/>
              </a:rPr>
              <a:t>first  wedge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wedge </a:t>
            </a:r>
            <a:r>
              <a:rPr sz="2400" spc="-10" dirty="0">
                <a:latin typeface="Cambria"/>
                <a:cs typeface="Cambria"/>
              </a:rPr>
              <a:t>adequately </a:t>
            </a:r>
            <a:r>
              <a:rPr sz="2400" spc="-5" dirty="0">
                <a:latin typeface="Cambria"/>
                <a:cs typeface="Cambria"/>
              </a:rPr>
              <a:t>the matrix </a:t>
            </a:r>
            <a:r>
              <a:rPr sz="2400" spc="-10" dirty="0">
                <a:latin typeface="Cambria"/>
                <a:cs typeface="Cambria"/>
              </a:rPr>
              <a:t>against  </a:t>
            </a:r>
            <a:r>
              <a:rPr sz="2400" spc="-5" dirty="0">
                <a:latin typeface="Cambria"/>
                <a:cs typeface="Cambria"/>
              </a:rPr>
              <a:t>the margin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E3611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756285" marR="5080" lvl="1" indent="-287020" algn="just">
              <a:lnSpc>
                <a:spcPts val="2590"/>
              </a:lnSpc>
              <a:buClr>
                <a:srgbClr val="9E3611"/>
              </a:buClr>
              <a:buSzPct val="79166"/>
              <a:buFont typeface="Arial"/>
              <a:buChar char="•"/>
              <a:tabLst>
                <a:tab pos="756920" algn="l"/>
              </a:tabLst>
            </a:pPr>
            <a:r>
              <a:rPr sz="2400" spc="-5" dirty="0">
                <a:latin typeface="Cambria"/>
                <a:cs typeface="Cambria"/>
              </a:rPr>
              <a:t>Indicated </a:t>
            </a:r>
            <a:r>
              <a:rPr sz="2400" spc="-15" dirty="0">
                <a:latin typeface="Cambria"/>
                <a:cs typeface="Cambria"/>
              </a:rPr>
              <a:t>for </a:t>
            </a:r>
            <a:r>
              <a:rPr sz="2400" spc="-5" dirty="0">
                <a:latin typeface="Cambria"/>
                <a:cs typeface="Cambria"/>
              </a:rPr>
              <a:t>patients </a:t>
            </a:r>
            <a:r>
              <a:rPr sz="2400" spc="-10" dirty="0">
                <a:latin typeface="Cambria"/>
                <a:cs typeface="Cambria"/>
              </a:rPr>
              <a:t>whose interproximal  </a:t>
            </a:r>
            <a:r>
              <a:rPr sz="2400" dirty="0">
                <a:latin typeface="Cambria"/>
                <a:cs typeface="Cambria"/>
              </a:rPr>
              <a:t>tissue </a:t>
            </a:r>
            <a:r>
              <a:rPr sz="2400" spc="-15" dirty="0">
                <a:latin typeface="Cambria"/>
                <a:cs typeface="Cambria"/>
              </a:rPr>
              <a:t>level </a:t>
            </a:r>
            <a:r>
              <a:rPr sz="2400" dirty="0">
                <a:latin typeface="Cambria"/>
                <a:cs typeface="Cambria"/>
              </a:rPr>
              <a:t>has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receded.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97111" y="1043939"/>
            <a:ext cx="3185159" cy="2432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55023" y="1101852"/>
            <a:ext cx="3014471" cy="2261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39021" y="1085850"/>
            <a:ext cx="3046730" cy="2293620"/>
          </a:xfrm>
          <a:custGeom>
            <a:avLst/>
            <a:gdLst/>
            <a:ahLst/>
            <a:cxnLst/>
            <a:rect l="l" t="t" r="r" b="b"/>
            <a:pathLst>
              <a:path w="3046729" h="2293620">
                <a:moveTo>
                  <a:pt x="0" y="0"/>
                </a:moveTo>
                <a:lnTo>
                  <a:pt x="3046476" y="0"/>
                </a:lnTo>
                <a:lnTo>
                  <a:pt x="3046476" y="2293620"/>
                </a:lnTo>
                <a:lnTo>
                  <a:pt x="0" y="2293620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97111" y="3881628"/>
            <a:ext cx="3185159" cy="2904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55023" y="3939540"/>
            <a:ext cx="3027039" cy="27188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39021" y="3923538"/>
            <a:ext cx="3046730" cy="2766060"/>
          </a:xfrm>
          <a:custGeom>
            <a:avLst/>
            <a:gdLst/>
            <a:ahLst/>
            <a:cxnLst/>
            <a:rect l="l" t="t" r="r" b="b"/>
            <a:pathLst>
              <a:path w="3046729" h="2766059">
                <a:moveTo>
                  <a:pt x="0" y="0"/>
                </a:moveTo>
                <a:lnTo>
                  <a:pt x="3046476" y="0"/>
                </a:lnTo>
                <a:lnTo>
                  <a:pt x="3046476" y="2766060"/>
                </a:lnTo>
                <a:lnTo>
                  <a:pt x="0" y="2766060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40853" y="539750"/>
            <a:ext cx="10027285" cy="3948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indent="-45720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SzPct val="79166"/>
              <a:buFont typeface="Cambria"/>
              <a:buAutoNum type="arabicPeriod" startAt="3"/>
              <a:tabLst>
                <a:tab pos="481965" algn="l"/>
                <a:tab pos="482600" algn="l"/>
              </a:tabLst>
            </a:pPr>
            <a:r>
              <a:rPr sz="2400" spc="-10" dirty="0">
                <a:solidFill>
                  <a:srgbClr val="C00000"/>
                </a:solidFill>
                <a:latin typeface="Cambria"/>
                <a:cs typeface="Cambria"/>
              </a:rPr>
              <a:t>Double 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wedging</a:t>
            </a:r>
            <a:r>
              <a:rPr sz="2400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technique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Cambria"/>
              <a:buAutoNum type="arabicPeriod" startAt="3"/>
            </a:pPr>
            <a:endParaRPr sz="3500" dirty="0">
              <a:latin typeface="Times New Roman"/>
              <a:cs typeface="Times New Roman"/>
            </a:endParaRPr>
          </a:p>
          <a:p>
            <a:pPr marL="768985" marR="17780" lvl="1" indent="-287020">
              <a:lnSpc>
                <a:spcPct val="100000"/>
              </a:lnSpc>
              <a:buClr>
                <a:srgbClr val="9E3611"/>
              </a:buClr>
              <a:buSzPct val="79166"/>
              <a:buFont typeface="Arial"/>
              <a:buChar char="•"/>
              <a:tabLst>
                <a:tab pos="768985" algn="l"/>
                <a:tab pos="769620" algn="l"/>
              </a:tabLst>
            </a:pPr>
            <a:r>
              <a:rPr sz="2400" spc="-10" dirty="0">
                <a:latin typeface="Cambria"/>
                <a:cs typeface="Cambria"/>
              </a:rPr>
              <a:t>Here, </a:t>
            </a:r>
            <a:r>
              <a:rPr sz="2400" dirty="0">
                <a:latin typeface="Cambria"/>
                <a:cs typeface="Cambria"/>
              </a:rPr>
              <a:t>2 </a:t>
            </a:r>
            <a:r>
              <a:rPr sz="2400" spc="-10" dirty="0">
                <a:latin typeface="Cambria"/>
                <a:cs typeface="Cambria"/>
              </a:rPr>
              <a:t>wedges, </a:t>
            </a:r>
            <a:r>
              <a:rPr sz="2400" dirty="0">
                <a:latin typeface="Cambria"/>
                <a:cs typeface="Cambria"/>
              </a:rPr>
              <a:t>one </a:t>
            </a:r>
            <a:r>
              <a:rPr sz="2400" spc="-15" dirty="0">
                <a:latin typeface="Cambria"/>
                <a:cs typeface="Cambria"/>
              </a:rPr>
              <a:t>from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facial embrasure </a:t>
            </a:r>
            <a:r>
              <a:rPr sz="2400" spc="-5" dirty="0">
                <a:latin typeface="Cambria"/>
                <a:cs typeface="Cambria"/>
              </a:rPr>
              <a:t>and the other </a:t>
            </a:r>
            <a:r>
              <a:rPr sz="2400" spc="-10" dirty="0">
                <a:latin typeface="Cambria"/>
                <a:cs typeface="Cambria"/>
              </a:rPr>
              <a:t>from </a:t>
            </a:r>
            <a:r>
              <a:rPr sz="2400" spc="-5" dirty="0">
                <a:latin typeface="Cambria"/>
                <a:cs typeface="Cambria"/>
              </a:rPr>
              <a:t>the  lingual </a:t>
            </a:r>
            <a:r>
              <a:rPr sz="2400" spc="-10" dirty="0">
                <a:latin typeface="Cambria"/>
                <a:cs typeface="Cambria"/>
              </a:rPr>
              <a:t>embrasure </a:t>
            </a:r>
            <a:r>
              <a:rPr sz="2400" spc="-15" dirty="0">
                <a:latin typeface="Cambria"/>
                <a:cs typeface="Cambria"/>
              </a:rPr>
              <a:t>are </a:t>
            </a:r>
            <a:r>
              <a:rPr sz="2400" spc="-5" dirty="0">
                <a:latin typeface="Cambria"/>
                <a:cs typeface="Cambria"/>
              </a:rPr>
              <a:t>used.</a:t>
            </a:r>
            <a:endParaRPr sz="2400" dirty="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768985" lvl="1" indent="-287020">
              <a:lnSpc>
                <a:spcPct val="100000"/>
              </a:lnSpc>
              <a:buClr>
                <a:srgbClr val="9E3611"/>
              </a:buClr>
              <a:buSzPct val="79166"/>
              <a:buFont typeface="Arial"/>
              <a:buChar char="•"/>
              <a:tabLst>
                <a:tab pos="768985" algn="l"/>
                <a:tab pos="769620" algn="l"/>
              </a:tabLst>
            </a:pPr>
            <a:r>
              <a:rPr sz="2400" dirty="0">
                <a:latin typeface="Cambria"/>
                <a:cs typeface="Cambria"/>
              </a:rPr>
              <a:t>Used 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when </a:t>
            </a:r>
            <a:r>
              <a:rPr sz="2400" spc="-15" dirty="0">
                <a:solidFill>
                  <a:srgbClr val="FF0000"/>
                </a:solidFill>
                <a:latin typeface="Cambria"/>
                <a:cs typeface="Cambria"/>
              </a:rPr>
              <a:t>proximal </a:t>
            </a:r>
            <a:r>
              <a:rPr sz="2400" spc="-20" dirty="0">
                <a:solidFill>
                  <a:srgbClr val="FF0000"/>
                </a:solidFill>
                <a:latin typeface="Cambria"/>
                <a:cs typeface="Cambria"/>
              </a:rPr>
              <a:t>box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is wide</a:t>
            </a:r>
            <a:r>
              <a:rPr sz="2400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mbria"/>
                <a:cs typeface="Cambria"/>
              </a:rPr>
              <a:t>faciolingually</a:t>
            </a:r>
            <a:r>
              <a:rPr sz="2400" spc="-20" dirty="0"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9E3611"/>
              </a:buClr>
              <a:buFont typeface="Arial"/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749300" marR="3391535" lvl="1" indent="-266700">
              <a:lnSpc>
                <a:spcPct val="120800"/>
              </a:lnSpc>
              <a:buClr>
                <a:srgbClr val="9E3611"/>
              </a:buClr>
              <a:buSzPct val="79166"/>
              <a:buFont typeface="Arial"/>
              <a:buChar char="•"/>
              <a:tabLst>
                <a:tab pos="768985" algn="l"/>
                <a:tab pos="769620" algn="l"/>
              </a:tabLst>
            </a:pPr>
            <a:r>
              <a:rPr sz="2400" spc="-5" dirty="0">
                <a:latin typeface="Cambria"/>
                <a:cs typeface="Cambria"/>
              </a:rPr>
              <a:t>Should be used </a:t>
            </a:r>
            <a:r>
              <a:rPr sz="2400" spc="-15" dirty="0">
                <a:latin typeface="Cambria"/>
                <a:cs typeface="Cambria"/>
              </a:rPr>
              <a:t>only </a:t>
            </a:r>
            <a:r>
              <a:rPr sz="2400" dirty="0">
                <a:latin typeface="Cambria"/>
                <a:cs typeface="Cambria"/>
              </a:rPr>
              <a:t>if </a:t>
            </a:r>
            <a:r>
              <a:rPr sz="2400" spc="-5" dirty="0">
                <a:latin typeface="Cambria"/>
                <a:cs typeface="Cambria"/>
              </a:rPr>
              <a:t>the middle </a:t>
            </a:r>
            <a:r>
              <a:rPr sz="2400" spc="-10" dirty="0">
                <a:latin typeface="Cambria"/>
                <a:cs typeface="Cambria"/>
              </a:rPr>
              <a:t>2/3</a:t>
            </a:r>
            <a:r>
              <a:rPr sz="2400" spc="-15" baseline="24305" dirty="0">
                <a:latin typeface="Cambria"/>
                <a:cs typeface="Cambria"/>
              </a:rPr>
              <a:t>rd </a:t>
            </a:r>
            <a:r>
              <a:rPr sz="2400" spc="-5" dirty="0">
                <a:latin typeface="Cambria"/>
                <a:cs typeface="Cambria"/>
              </a:rPr>
              <a:t>of the  </a:t>
            </a:r>
            <a:r>
              <a:rPr sz="2400" spc="-15" dirty="0">
                <a:latin typeface="Cambria"/>
                <a:cs typeface="Cambria"/>
              </a:rPr>
              <a:t>proximal </a:t>
            </a:r>
            <a:r>
              <a:rPr sz="2400" spc="-5" dirty="0">
                <a:latin typeface="Cambria"/>
                <a:cs typeface="Cambria"/>
              </a:rPr>
              <a:t>margins </a:t>
            </a:r>
            <a:r>
              <a:rPr sz="2400" dirty="0">
                <a:latin typeface="Cambria"/>
                <a:cs typeface="Cambria"/>
              </a:rPr>
              <a:t>can </a:t>
            </a:r>
            <a:r>
              <a:rPr sz="2400" spc="-5" dirty="0">
                <a:latin typeface="Cambria"/>
                <a:cs typeface="Cambria"/>
              </a:rPr>
              <a:t>be </a:t>
            </a:r>
            <a:r>
              <a:rPr sz="2400" spc="-10" dirty="0">
                <a:latin typeface="Cambria"/>
                <a:cs typeface="Cambria"/>
              </a:rPr>
              <a:t>adequately </a:t>
            </a:r>
            <a:r>
              <a:rPr sz="2400" spc="-5" dirty="0">
                <a:latin typeface="Cambria"/>
                <a:cs typeface="Cambria"/>
              </a:rPr>
              <a:t>wedged.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58428" y="2214372"/>
            <a:ext cx="3188207" cy="420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16340" y="2272283"/>
            <a:ext cx="3029529" cy="4046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00338" y="2256282"/>
            <a:ext cx="3049905" cy="4066540"/>
          </a:xfrm>
          <a:custGeom>
            <a:avLst/>
            <a:gdLst/>
            <a:ahLst/>
            <a:cxnLst/>
            <a:rect l="l" t="t" r="r" b="b"/>
            <a:pathLst>
              <a:path w="3049904" h="4066540">
                <a:moveTo>
                  <a:pt x="0" y="0"/>
                </a:moveTo>
                <a:lnTo>
                  <a:pt x="3049524" y="0"/>
                </a:lnTo>
                <a:lnTo>
                  <a:pt x="3049524" y="4066032"/>
                </a:lnTo>
                <a:lnTo>
                  <a:pt x="0" y="4066032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539750"/>
            <a:ext cx="10002520" cy="289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SzPct val="79166"/>
              <a:buFont typeface="Cambria"/>
              <a:buAutoNum type="arabicPeriod" startAt="4"/>
              <a:tabLst>
                <a:tab pos="469265" algn="l"/>
                <a:tab pos="469900" algn="l"/>
              </a:tabLst>
            </a:pPr>
            <a:r>
              <a:rPr sz="2400" spc="-30" dirty="0">
                <a:solidFill>
                  <a:srgbClr val="C00000"/>
                </a:solidFill>
                <a:latin typeface="Cambria"/>
                <a:cs typeface="Cambria"/>
              </a:rPr>
              <a:t>Wedge 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wedging</a:t>
            </a:r>
            <a:r>
              <a:rPr sz="2400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technique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Cambria"/>
              <a:buAutoNum type="arabicPeriod" startAt="4"/>
            </a:pPr>
            <a:endParaRPr sz="35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buClr>
                <a:srgbClr val="9E3611"/>
              </a:buClr>
              <a:buSzPct val="79166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Cambria"/>
                <a:cs typeface="Cambria"/>
              </a:rPr>
              <a:t>Used </a:t>
            </a:r>
            <a:r>
              <a:rPr sz="2400" spc="-5" dirty="0">
                <a:latin typeface="Cambria"/>
                <a:cs typeface="Cambria"/>
              </a:rPr>
              <a:t>in cases </a:t>
            </a:r>
            <a:r>
              <a:rPr sz="2400" spc="-10" dirty="0">
                <a:latin typeface="Cambria"/>
                <a:cs typeface="Cambria"/>
              </a:rPr>
              <a:t>when there </a:t>
            </a:r>
            <a:r>
              <a:rPr sz="2400" dirty="0">
                <a:latin typeface="Cambria"/>
                <a:cs typeface="Cambria"/>
              </a:rPr>
              <a:t>is a </a:t>
            </a:r>
            <a:r>
              <a:rPr sz="2400" spc="-15" dirty="0">
                <a:latin typeface="Cambria"/>
                <a:cs typeface="Cambria"/>
              </a:rPr>
              <a:t>gingival </a:t>
            </a:r>
            <a:r>
              <a:rPr sz="2400" spc="-10" dirty="0">
                <a:latin typeface="Cambria"/>
                <a:cs typeface="Cambria"/>
              </a:rPr>
              <a:t>concavity </a:t>
            </a:r>
            <a:r>
              <a:rPr sz="2400" dirty="0">
                <a:latin typeface="Cambria"/>
                <a:cs typeface="Cambria"/>
              </a:rPr>
              <a:t>as in </a:t>
            </a:r>
            <a:r>
              <a:rPr sz="2400" spc="-10" dirty="0">
                <a:latin typeface="Cambria"/>
                <a:cs typeface="Cambria"/>
              </a:rPr>
              <a:t>the </a:t>
            </a:r>
            <a:r>
              <a:rPr sz="2400" dirty="0">
                <a:latin typeface="Cambria"/>
                <a:cs typeface="Cambria"/>
              </a:rPr>
              <a:t>case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dirty="0">
                <a:latin typeface="Cambria"/>
                <a:cs typeface="Cambria"/>
              </a:rPr>
              <a:t>a  </a:t>
            </a:r>
            <a:r>
              <a:rPr sz="2400" spc="-5" dirty="0">
                <a:latin typeface="Cambria"/>
                <a:cs typeface="Cambria"/>
              </a:rPr>
              <a:t>fluted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root.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756285" marR="5715" lvl="1" indent="-287020">
              <a:lnSpc>
                <a:spcPct val="100000"/>
              </a:lnSpc>
              <a:buClr>
                <a:srgbClr val="9E3611"/>
              </a:buClr>
              <a:buSzPct val="79166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0" dirty="0">
                <a:latin typeface="Cambria"/>
                <a:cs typeface="Cambria"/>
              </a:rPr>
              <a:t>Inorder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10" dirty="0">
                <a:latin typeface="Cambria"/>
                <a:cs typeface="Cambria"/>
              </a:rPr>
              <a:t>wedge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5" dirty="0">
                <a:latin typeface="Cambria"/>
                <a:cs typeface="Cambria"/>
              </a:rPr>
              <a:t>matrix band </a:t>
            </a:r>
            <a:r>
              <a:rPr sz="2400" spc="-15" dirty="0">
                <a:latin typeface="Cambria"/>
                <a:cs typeface="Cambria"/>
              </a:rPr>
              <a:t>tightly </a:t>
            </a:r>
            <a:r>
              <a:rPr sz="2400" spc="-10" dirty="0">
                <a:latin typeface="Cambria"/>
                <a:cs typeface="Cambria"/>
              </a:rPr>
              <a:t>against </a:t>
            </a:r>
            <a:r>
              <a:rPr sz="2400" spc="-5" dirty="0">
                <a:latin typeface="Cambria"/>
                <a:cs typeface="Cambria"/>
              </a:rPr>
              <a:t>such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5" dirty="0">
                <a:latin typeface="Cambria"/>
                <a:cs typeface="Cambria"/>
              </a:rPr>
              <a:t>margin, </a:t>
            </a:r>
            <a:r>
              <a:rPr sz="2400" dirty="0">
                <a:latin typeface="Cambria"/>
                <a:cs typeface="Cambria"/>
              </a:rPr>
              <a:t>a second  </a:t>
            </a:r>
            <a:r>
              <a:rPr sz="2400" spc="-10" dirty="0">
                <a:latin typeface="Cambria"/>
                <a:cs typeface="Cambria"/>
              </a:rPr>
              <a:t>wedge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inserted between the </a:t>
            </a:r>
            <a:r>
              <a:rPr sz="2400" dirty="0">
                <a:latin typeface="Cambria"/>
                <a:cs typeface="Cambria"/>
              </a:rPr>
              <a:t>first </a:t>
            </a:r>
            <a:r>
              <a:rPr sz="2400" spc="-10" dirty="0">
                <a:latin typeface="Cambria"/>
                <a:cs typeface="Cambria"/>
              </a:rPr>
              <a:t>wedge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band.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38159" y="3610355"/>
            <a:ext cx="3869435" cy="3089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6071" y="3668267"/>
            <a:ext cx="3692893" cy="2929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80069" y="3652265"/>
            <a:ext cx="3731260" cy="2950845"/>
          </a:xfrm>
          <a:custGeom>
            <a:avLst/>
            <a:gdLst/>
            <a:ahLst/>
            <a:cxnLst/>
            <a:rect l="l" t="t" r="r" b="b"/>
            <a:pathLst>
              <a:path w="3731259" h="2950845">
                <a:moveTo>
                  <a:pt x="0" y="0"/>
                </a:moveTo>
                <a:lnTo>
                  <a:pt x="3730752" y="0"/>
                </a:lnTo>
                <a:lnTo>
                  <a:pt x="3730752" y="2950463"/>
                </a:lnTo>
                <a:lnTo>
                  <a:pt x="0" y="2950463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981709"/>
            <a:ext cx="10002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SzPct val="7916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006600"/>
                </a:solidFill>
                <a:latin typeface="Cambria"/>
                <a:cs typeface="Cambria"/>
              </a:rPr>
              <a:t>Rounded </a:t>
            </a:r>
            <a:r>
              <a:rPr sz="2400" spc="-5" dirty="0">
                <a:latin typeface="Cambria"/>
                <a:cs typeface="Cambria"/>
              </a:rPr>
              <a:t>toothpick wedge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0" dirty="0">
                <a:latin typeface="Cambria"/>
                <a:cs typeface="Cambria"/>
              </a:rPr>
              <a:t>usually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5" dirty="0">
                <a:solidFill>
                  <a:srgbClr val="7030A0"/>
                </a:solidFill>
                <a:latin typeface="Cambria"/>
                <a:cs typeface="Cambria"/>
              </a:rPr>
              <a:t>wedge of choice </a:t>
            </a:r>
            <a:r>
              <a:rPr sz="2400" dirty="0">
                <a:solidFill>
                  <a:srgbClr val="7030A0"/>
                </a:solidFill>
                <a:latin typeface="Cambria"/>
                <a:cs typeface="Cambria"/>
              </a:rPr>
              <a:t>with </a:t>
            </a:r>
            <a:r>
              <a:rPr sz="2400" spc="-15" dirty="0">
                <a:solidFill>
                  <a:srgbClr val="7030A0"/>
                </a:solidFill>
                <a:latin typeface="Cambria"/>
                <a:cs typeface="Cambria"/>
              </a:rPr>
              <a:t>conservative  </a:t>
            </a:r>
            <a:r>
              <a:rPr sz="2400" spc="-10" dirty="0">
                <a:solidFill>
                  <a:srgbClr val="7030A0"/>
                </a:solidFill>
                <a:latin typeface="Cambria"/>
                <a:cs typeface="Cambria"/>
              </a:rPr>
              <a:t>premolar</a:t>
            </a:r>
            <a:r>
              <a:rPr sz="2400" spc="-5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7030A0"/>
                </a:solidFill>
                <a:latin typeface="Cambria"/>
                <a:cs typeface="Cambria"/>
              </a:rPr>
              <a:t>boxes</a:t>
            </a:r>
            <a:r>
              <a:rPr sz="2400" spc="-20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3553" y="2482850"/>
            <a:ext cx="9838055" cy="282956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600"/>
              </a:spcBef>
              <a:buClr>
                <a:srgbClr val="9E3611"/>
              </a:buClr>
              <a:buSzPct val="7916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0070C0"/>
                </a:solidFill>
                <a:latin typeface="Cambria"/>
                <a:cs typeface="Cambria"/>
              </a:rPr>
              <a:t>Triangular wooden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wedges </a:t>
            </a:r>
            <a:r>
              <a:rPr sz="2400" spc="-15" dirty="0">
                <a:solidFill>
                  <a:srgbClr val="0070C0"/>
                </a:solidFill>
                <a:latin typeface="Cambria"/>
                <a:cs typeface="Cambria"/>
              </a:rPr>
              <a:t>are more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recommended</a:t>
            </a:r>
            <a:r>
              <a:rPr sz="2400" spc="4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since:</a:t>
            </a:r>
            <a:endParaRPr sz="2400">
              <a:latin typeface="Cambria"/>
              <a:cs typeface="Cambria"/>
            </a:endParaRPr>
          </a:p>
          <a:p>
            <a:pPr marL="1556385" lvl="1" indent="-172720">
              <a:lnSpc>
                <a:spcPct val="100000"/>
              </a:lnSpc>
              <a:spcBef>
                <a:spcPts val="1500"/>
              </a:spcBef>
              <a:buClr>
                <a:srgbClr val="9E3611"/>
              </a:buClr>
              <a:buSzPct val="79166"/>
              <a:buFont typeface="Arial"/>
              <a:buChar char="•"/>
              <a:tabLst>
                <a:tab pos="1557020" algn="l"/>
              </a:tabLst>
            </a:pPr>
            <a:r>
              <a:rPr sz="2400" spc="-5" dirty="0">
                <a:latin typeface="Cambria"/>
                <a:cs typeface="Cambria"/>
              </a:rPr>
              <a:t>Easy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dirty="0">
                <a:latin typeface="Cambria"/>
                <a:cs typeface="Cambria"/>
              </a:rPr>
              <a:t>trim and </a:t>
            </a:r>
            <a:r>
              <a:rPr sz="2400" spc="-5" dirty="0">
                <a:latin typeface="Cambria"/>
                <a:cs typeface="Cambria"/>
              </a:rPr>
              <a:t>adapt </a:t>
            </a:r>
            <a:r>
              <a:rPr sz="2400" spc="-10" dirty="0">
                <a:latin typeface="Cambria"/>
                <a:cs typeface="Cambria"/>
              </a:rPr>
              <a:t>well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10" dirty="0">
                <a:latin typeface="Cambria"/>
                <a:cs typeface="Cambria"/>
              </a:rPr>
              <a:t>tooth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surface</a:t>
            </a:r>
            <a:endParaRPr sz="2400">
              <a:latin typeface="Cambria"/>
              <a:cs typeface="Cambria"/>
            </a:endParaRPr>
          </a:p>
          <a:p>
            <a:pPr marL="1556385" lvl="1" indent="-172720">
              <a:lnSpc>
                <a:spcPct val="100000"/>
              </a:lnSpc>
              <a:spcBef>
                <a:spcPts val="1140"/>
              </a:spcBef>
              <a:buClr>
                <a:srgbClr val="9E3611"/>
              </a:buClr>
              <a:buSzPct val="79166"/>
              <a:buFont typeface="Arial"/>
              <a:buChar char="•"/>
              <a:tabLst>
                <a:tab pos="1557020" algn="l"/>
              </a:tabLst>
            </a:pPr>
            <a:r>
              <a:rPr sz="2400" spc="-5" dirty="0">
                <a:latin typeface="Cambria"/>
                <a:cs typeface="Cambria"/>
              </a:rPr>
              <a:t>When </a:t>
            </a:r>
            <a:r>
              <a:rPr sz="2400" spc="-15" dirty="0">
                <a:latin typeface="Cambria"/>
                <a:cs typeface="Cambria"/>
              </a:rPr>
              <a:t>properly </a:t>
            </a:r>
            <a:r>
              <a:rPr sz="2400" spc="-5" dirty="0">
                <a:latin typeface="Cambria"/>
                <a:cs typeface="Cambria"/>
              </a:rPr>
              <a:t>shaped, </a:t>
            </a:r>
            <a:r>
              <a:rPr sz="2400" spc="-10" dirty="0">
                <a:latin typeface="Cambria"/>
                <a:cs typeface="Cambria"/>
              </a:rPr>
              <a:t>they remain </a:t>
            </a:r>
            <a:r>
              <a:rPr sz="2400" spc="-5" dirty="0">
                <a:latin typeface="Cambria"/>
                <a:cs typeface="Cambria"/>
              </a:rPr>
              <a:t>stable </a:t>
            </a:r>
            <a:r>
              <a:rPr sz="2400" dirty="0">
                <a:latin typeface="Cambria"/>
                <a:cs typeface="Cambria"/>
              </a:rPr>
              <a:t>during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condensation</a:t>
            </a:r>
            <a:endParaRPr sz="2400">
              <a:latin typeface="Cambria"/>
              <a:cs typeface="Cambria"/>
            </a:endParaRPr>
          </a:p>
          <a:p>
            <a:pPr marL="1556385" lvl="1" indent="-172720">
              <a:lnSpc>
                <a:spcPct val="100000"/>
              </a:lnSpc>
              <a:spcBef>
                <a:spcPts val="1500"/>
              </a:spcBef>
              <a:buClr>
                <a:srgbClr val="9E3611"/>
              </a:buClr>
              <a:buSzPct val="79166"/>
              <a:buFont typeface="Arial"/>
              <a:buChar char="•"/>
              <a:tabLst>
                <a:tab pos="1557020" algn="l"/>
              </a:tabLst>
            </a:pPr>
            <a:r>
              <a:rPr sz="2400" spc="-10" dirty="0">
                <a:latin typeface="Cambria"/>
                <a:cs typeface="Cambria"/>
              </a:rPr>
              <a:t>Absorb moisture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15" dirty="0">
                <a:latin typeface="Cambria"/>
                <a:cs typeface="Cambria"/>
              </a:rPr>
              <a:t>swell to provide </a:t>
            </a:r>
            <a:r>
              <a:rPr sz="2400" spc="-5" dirty="0">
                <a:latin typeface="Cambria"/>
                <a:cs typeface="Cambria"/>
              </a:rPr>
              <a:t>adequate</a:t>
            </a:r>
            <a:r>
              <a:rPr sz="2400" spc="9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stabilisation</a:t>
            </a:r>
            <a:endParaRPr sz="2400">
              <a:latin typeface="Cambria"/>
              <a:cs typeface="Cambria"/>
            </a:endParaRPr>
          </a:p>
          <a:p>
            <a:pPr marL="1556385" lvl="1" indent="-172720">
              <a:lnSpc>
                <a:spcPct val="100000"/>
              </a:lnSpc>
              <a:spcBef>
                <a:spcPts val="2040"/>
              </a:spcBef>
              <a:buClr>
                <a:srgbClr val="9E3611"/>
              </a:buClr>
              <a:buSzPct val="79166"/>
              <a:buFont typeface="Arial"/>
              <a:buChar char="•"/>
              <a:tabLst>
                <a:tab pos="1557020" algn="l"/>
              </a:tabLst>
            </a:pPr>
            <a:r>
              <a:rPr sz="2400" spc="-30" dirty="0">
                <a:latin typeface="Cambria"/>
                <a:cs typeface="Cambria"/>
              </a:rPr>
              <a:t>Wooden </a:t>
            </a:r>
            <a:r>
              <a:rPr sz="2400" spc="-5" dirty="0">
                <a:latin typeface="Cambria"/>
                <a:cs typeface="Cambria"/>
              </a:rPr>
              <a:t>wedges </a:t>
            </a:r>
            <a:r>
              <a:rPr sz="2400" dirty="0">
                <a:latin typeface="Cambria"/>
                <a:cs typeface="Cambria"/>
              </a:rPr>
              <a:t>can </a:t>
            </a:r>
            <a:r>
              <a:rPr sz="2400" spc="-5" dirty="0">
                <a:latin typeface="Cambria"/>
                <a:cs typeface="Cambria"/>
              </a:rPr>
              <a:t>be cut </a:t>
            </a:r>
            <a:r>
              <a:rPr sz="2400" spc="-10" dirty="0">
                <a:latin typeface="Cambria"/>
                <a:cs typeface="Cambria"/>
              </a:rPr>
              <a:t>from</a:t>
            </a:r>
            <a:r>
              <a:rPr sz="2400" spc="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toothpicks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67383" y="3250692"/>
            <a:ext cx="1824227" cy="2282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5296" y="3308604"/>
            <a:ext cx="1657540" cy="2116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9294" y="3292602"/>
            <a:ext cx="1685925" cy="2144395"/>
          </a:xfrm>
          <a:custGeom>
            <a:avLst/>
            <a:gdLst/>
            <a:ahLst/>
            <a:cxnLst/>
            <a:rect l="l" t="t" r="r" b="b"/>
            <a:pathLst>
              <a:path w="1685925" h="2144395">
                <a:moveTo>
                  <a:pt x="0" y="0"/>
                </a:moveTo>
                <a:lnTo>
                  <a:pt x="1685544" y="0"/>
                </a:lnTo>
                <a:lnTo>
                  <a:pt x="1685544" y="2144268"/>
                </a:lnTo>
                <a:lnTo>
                  <a:pt x="0" y="2144268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539750"/>
            <a:ext cx="10001885" cy="369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Light </a:t>
            </a:r>
            <a:r>
              <a:rPr sz="2400" spc="-10" dirty="0">
                <a:solidFill>
                  <a:srgbClr val="0070C0"/>
                </a:solidFill>
                <a:latin typeface="Cambria"/>
                <a:cs typeface="Cambria"/>
              </a:rPr>
              <a:t>Transmitting</a:t>
            </a:r>
            <a:r>
              <a:rPr sz="2400" spc="-6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spc="-25" dirty="0">
                <a:solidFill>
                  <a:srgbClr val="0070C0"/>
                </a:solidFill>
                <a:latin typeface="Cambria"/>
                <a:cs typeface="Cambria"/>
              </a:rPr>
              <a:t>Wedges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760"/>
              </a:spcBef>
              <a:buClr>
                <a:srgbClr val="9E3611"/>
              </a:buClr>
              <a:buSzPct val="7916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Plastic wedges </a:t>
            </a:r>
            <a:r>
              <a:rPr sz="2400" spc="-10" dirty="0">
                <a:latin typeface="Cambria"/>
                <a:cs typeface="Cambria"/>
              </a:rPr>
              <a:t>which </a:t>
            </a:r>
            <a:r>
              <a:rPr sz="2400" spc="-15" dirty="0">
                <a:latin typeface="Cambria"/>
                <a:cs typeface="Cambria"/>
              </a:rPr>
              <a:t>are </a:t>
            </a:r>
            <a:r>
              <a:rPr sz="2400" spc="-10" dirty="0">
                <a:latin typeface="Cambria"/>
                <a:cs typeface="Cambria"/>
              </a:rPr>
              <a:t>transparent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25" dirty="0">
                <a:latin typeface="Cambria"/>
                <a:cs typeface="Cambria"/>
              </a:rPr>
              <a:t>have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5" dirty="0">
                <a:latin typeface="Cambria"/>
                <a:cs typeface="Cambria"/>
              </a:rPr>
              <a:t>light reflecting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core.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SzPct val="7916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Used with </a:t>
            </a:r>
            <a:r>
              <a:rPr sz="2400" spc="-10" dirty="0">
                <a:latin typeface="Cambria"/>
                <a:cs typeface="Cambria"/>
              </a:rPr>
              <a:t>transparent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matrices</a:t>
            </a:r>
            <a:endParaRPr sz="2400">
              <a:latin typeface="Cambria"/>
              <a:cs typeface="Cambria"/>
            </a:endParaRPr>
          </a:p>
          <a:p>
            <a:pPr marL="299085" marR="8890" indent="-287020">
              <a:lnSpc>
                <a:spcPct val="100000"/>
              </a:lnSpc>
              <a:spcBef>
                <a:spcPts val="1140"/>
              </a:spcBef>
              <a:buClr>
                <a:srgbClr val="9E3611"/>
              </a:buClr>
              <a:buSzPct val="7916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Can </a:t>
            </a:r>
            <a:r>
              <a:rPr sz="2400" spc="-10" dirty="0">
                <a:latin typeface="Cambria"/>
                <a:cs typeface="Cambria"/>
              </a:rPr>
              <a:t>transmit </a:t>
            </a:r>
            <a:r>
              <a:rPr sz="2400" spc="-5" dirty="0">
                <a:latin typeface="Cambria"/>
                <a:cs typeface="Cambria"/>
              </a:rPr>
              <a:t>90 </a:t>
            </a:r>
            <a:r>
              <a:rPr sz="2400" dirty="0">
                <a:latin typeface="Cambria"/>
                <a:cs typeface="Cambria"/>
              </a:rPr>
              <a:t>– </a:t>
            </a:r>
            <a:r>
              <a:rPr sz="2400" spc="-10" dirty="0">
                <a:latin typeface="Cambria"/>
                <a:cs typeface="Cambria"/>
              </a:rPr>
              <a:t>95% </a:t>
            </a:r>
            <a:r>
              <a:rPr sz="2400" spc="-5" dirty="0">
                <a:latin typeface="Cambria"/>
                <a:cs typeface="Cambria"/>
              </a:rPr>
              <a:t>of the incident </a:t>
            </a:r>
            <a:r>
              <a:rPr sz="2400" spc="-10" dirty="0">
                <a:latin typeface="Cambria"/>
                <a:cs typeface="Cambria"/>
              </a:rPr>
              <a:t>light </a:t>
            </a:r>
            <a:r>
              <a:rPr sz="2400" dirty="0">
                <a:latin typeface="Cambria"/>
                <a:cs typeface="Cambria"/>
              </a:rPr>
              <a:t>: </a:t>
            </a:r>
            <a:r>
              <a:rPr sz="2400" spc="-15" dirty="0">
                <a:latin typeface="Cambria"/>
                <a:cs typeface="Cambria"/>
              </a:rPr>
              <a:t>drawing </a:t>
            </a:r>
            <a:r>
              <a:rPr sz="2400" spc="-5" dirty="0">
                <a:latin typeface="Cambria"/>
                <a:cs typeface="Cambria"/>
              </a:rPr>
              <a:t>the curing </a:t>
            </a:r>
            <a:r>
              <a:rPr sz="2400" spc="-10" dirty="0">
                <a:latin typeface="Cambria"/>
                <a:cs typeface="Cambria"/>
              </a:rPr>
              <a:t>light </a:t>
            </a:r>
            <a:r>
              <a:rPr sz="2400" spc="-25" dirty="0">
                <a:latin typeface="Cambria"/>
                <a:cs typeface="Cambria"/>
              </a:rPr>
              <a:t>to 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gingival </a:t>
            </a:r>
            <a:r>
              <a:rPr sz="2400" spc="-5" dirty="0">
                <a:latin typeface="Cambria"/>
                <a:cs typeface="Cambria"/>
              </a:rPr>
              <a:t>margins of the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restoration</a:t>
            </a:r>
            <a:endParaRPr sz="2400">
              <a:latin typeface="Cambria"/>
              <a:cs typeface="Cambria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79166"/>
              <a:buFont typeface="Arial"/>
              <a:buChar char="•"/>
              <a:tabLst>
                <a:tab pos="299085" algn="l"/>
                <a:tab pos="299720" algn="l"/>
                <a:tab pos="1568450" algn="l"/>
                <a:tab pos="2494915" algn="l"/>
                <a:tab pos="3785870" algn="l"/>
                <a:tab pos="5326380" algn="l"/>
                <a:tab pos="5707380" algn="l"/>
                <a:tab pos="6256020" algn="l"/>
                <a:tab pos="7400925" algn="l"/>
                <a:tab pos="8098790" algn="l"/>
                <a:tab pos="8482965" algn="l"/>
                <a:tab pos="9032875" algn="l"/>
                <a:tab pos="9790430" algn="l"/>
              </a:tabLst>
            </a:pPr>
            <a:r>
              <a:rPr sz="2400" spc="5" dirty="0">
                <a:latin typeface="Cambria"/>
                <a:cs typeface="Cambria"/>
              </a:rPr>
              <a:t>P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-40" dirty="0">
                <a:latin typeface="Cambria"/>
                <a:cs typeface="Cambria"/>
              </a:rPr>
              <a:t>o</a:t>
            </a:r>
            <a:r>
              <a:rPr sz="2400" spc="-10" dirty="0">
                <a:latin typeface="Cambria"/>
                <a:cs typeface="Cambria"/>
              </a:rPr>
              <a:t>v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	</a:t>
            </a:r>
            <a:r>
              <a:rPr sz="2400" spc="5" dirty="0">
                <a:latin typeface="Cambria"/>
                <a:cs typeface="Cambria"/>
              </a:rPr>
              <a:t>bet</a:t>
            </a:r>
            <a:r>
              <a:rPr sz="2400" spc="-20" dirty="0">
                <a:latin typeface="Cambria"/>
                <a:cs typeface="Cambria"/>
              </a:rPr>
              <a:t>t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r	</a:t>
            </a:r>
            <a:r>
              <a:rPr sz="2400" spc="-5" dirty="0">
                <a:latin typeface="Cambria"/>
                <a:cs typeface="Cambria"/>
              </a:rPr>
              <a:t>m</a:t>
            </a:r>
            <a:r>
              <a:rPr sz="2400" spc="-10" dirty="0">
                <a:latin typeface="Cambria"/>
                <a:cs typeface="Cambria"/>
              </a:rPr>
              <a:t>argi</a:t>
            </a:r>
            <a:r>
              <a:rPr sz="2400" dirty="0">
                <a:latin typeface="Cambria"/>
                <a:cs typeface="Cambria"/>
              </a:rPr>
              <a:t>nal	a</a:t>
            </a:r>
            <a:r>
              <a:rPr sz="2400" spc="-5" dirty="0">
                <a:latin typeface="Cambria"/>
                <a:cs typeface="Cambria"/>
              </a:rPr>
              <a:t>d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dirty="0">
                <a:latin typeface="Cambria"/>
                <a:cs typeface="Cambria"/>
              </a:rPr>
              <a:t>tati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	</a:t>
            </a:r>
            <a:r>
              <a:rPr sz="2400" spc="-10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t	t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rv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dirty="0">
                <a:latin typeface="Cambria"/>
                <a:cs typeface="Cambria"/>
              </a:rPr>
              <a:t>al	a</a:t>
            </a:r>
            <a:r>
              <a:rPr sz="2400" spc="-50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a	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f	t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-5" dirty="0">
                <a:latin typeface="Cambria"/>
                <a:cs typeface="Cambria"/>
              </a:rPr>
              <a:t>cl</a:t>
            </a:r>
            <a:r>
              <a:rPr sz="2400" spc="5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ss	II  </a:t>
            </a:r>
            <a:r>
              <a:rPr sz="2400" spc="-5" dirty="0">
                <a:latin typeface="Cambria"/>
                <a:cs typeface="Cambria"/>
              </a:rPr>
              <a:t>composite resin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restorations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88152" y="4364735"/>
            <a:ext cx="3192779" cy="2263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46064" y="4422647"/>
            <a:ext cx="3022981" cy="2092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30061" y="4406646"/>
            <a:ext cx="3054350" cy="2124710"/>
          </a:xfrm>
          <a:custGeom>
            <a:avLst/>
            <a:gdLst/>
            <a:ahLst/>
            <a:cxnLst/>
            <a:rect l="l" t="t" r="r" b="b"/>
            <a:pathLst>
              <a:path w="3054350" h="2124709">
                <a:moveTo>
                  <a:pt x="0" y="0"/>
                </a:moveTo>
                <a:lnTo>
                  <a:pt x="3054095" y="0"/>
                </a:lnTo>
                <a:lnTo>
                  <a:pt x="3054095" y="2124455"/>
                </a:lnTo>
                <a:lnTo>
                  <a:pt x="0" y="2124455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10243" y="4364735"/>
            <a:ext cx="2936747" cy="2263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68156" y="4422647"/>
            <a:ext cx="2766059" cy="2092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52154" y="4406646"/>
            <a:ext cx="2798445" cy="2124710"/>
          </a:xfrm>
          <a:custGeom>
            <a:avLst/>
            <a:gdLst/>
            <a:ahLst/>
            <a:cxnLst/>
            <a:rect l="l" t="t" r="r" b="b"/>
            <a:pathLst>
              <a:path w="2798445" h="2124709">
                <a:moveTo>
                  <a:pt x="0" y="0"/>
                </a:moveTo>
                <a:lnTo>
                  <a:pt x="2798063" y="0"/>
                </a:lnTo>
                <a:lnTo>
                  <a:pt x="2798063" y="2124455"/>
                </a:lnTo>
                <a:lnTo>
                  <a:pt x="0" y="2124455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539750"/>
            <a:ext cx="10002520" cy="325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70C0"/>
                </a:solidFill>
                <a:latin typeface="Cambria"/>
                <a:cs typeface="Cambria"/>
              </a:rPr>
              <a:t>Prewedging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lr>
                <a:srgbClr val="9E3611"/>
              </a:buClr>
              <a:buSzPct val="7916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procedure </a:t>
            </a:r>
            <a:r>
              <a:rPr sz="2400" spc="-5" dirty="0">
                <a:latin typeface="Cambria"/>
                <a:cs typeface="Cambria"/>
              </a:rPr>
              <a:t>of inserting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10" dirty="0">
                <a:latin typeface="Cambria"/>
                <a:cs typeface="Cambria"/>
              </a:rPr>
              <a:t>wedge </a:t>
            </a:r>
            <a:r>
              <a:rPr sz="2400" spc="-5" dirty="0">
                <a:latin typeface="Cambria"/>
                <a:cs typeface="Cambria"/>
              </a:rPr>
              <a:t>between </a:t>
            </a:r>
            <a:r>
              <a:rPr sz="2400" spc="-10" dirty="0">
                <a:latin typeface="Cambria"/>
                <a:cs typeface="Cambria"/>
              </a:rPr>
              <a:t>the interproximal surfaces </a:t>
            </a:r>
            <a:r>
              <a:rPr sz="2400" spc="-5" dirty="0">
                <a:latin typeface="Cambria"/>
                <a:cs typeface="Cambria"/>
              </a:rPr>
              <a:t>of  </a:t>
            </a:r>
            <a:r>
              <a:rPr sz="2400" spc="-15" dirty="0">
                <a:latin typeface="Cambria"/>
                <a:cs typeface="Cambria"/>
              </a:rPr>
              <a:t>two </a:t>
            </a:r>
            <a:r>
              <a:rPr sz="2400" spc="-5" dirty="0">
                <a:latin typeface="Cambria"/>
                <a:cs typeface="Cambria"/>
              </a:rPr>
              <a:t>adjacent teeth prior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cutting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10" dirty="0">
                <a:latin typeface="Cambria"/>
                <a:cs typeface="Cambria"/>
              </a:rPr>
              <a:t>cavity </a:t>
            </a:r>
            <a:r>
              <a:rPr sz="2400" spc="-20" dirty="0">
                <a:latin typeface="Cambria"/>
                <a:cs typeface="Cambria"/>
              </a:rPr>
              <a:t>involving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15" dirty="0">
                <a:latin typeface="Cambria"/>
                <a:cs typeface="Cambria"/>
              </a:rPr>
              <a:t>proximal</a:t>
            </a:r>
            <a:r>
              <a:rPr sz="2400" spc="2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wall.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Cambria"/>
                <a:cs typeface="Cambria"/>
              </a:rPr>
              <a:t>Purpose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5" dirty="0">
                <a:solidFill>
                  <a:srgbClr val="0070C0"/>
                </a:solidFill>
                <a:latin typeface="Cambria"/>
                <a:cs typeface="Cambria"/>
              </a:rPr>
              <a:t>to achieve </a:t>
            </a:r>
            <a:r>
              <a:rPr sz="2400" spc="-10" dirty="0">
                <a:solidFill>
                  <a:srgbClr val="0070C0"/>
                </a:solidFill>
                <a:latin typeface="Cambria"/>
                <a:cs typeface="Cambria"/>
              </a:rPr>
              <a:t>some tooth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separation </a:t>
            </a:r>
            <a:r>
              <a:rPr sz="2400" spc="-10" dirty="0">
                <a:latin typeface="Cambria"/>
                <a:cs typeface="Cambria"/>
              </a:rPr>
              <a:t>such </a:t>
            </a:r>
            <a:r>
              <a:rPr sz="2400" spc="5" dirty="0">
                <a:latin typeface="Cambria"/>
                <a:cs typeface="Cambria"/>
              </a:rPr>
              <a:t>that, </a:t>
            </a:r>
            <a:r>
              <a:rPr sz="2400" spc="-10" dirty="0">
                <a:latin typeface="Cambria"/>
                <a:cs typeface="Cambria"/>
              </a:rPr>
              <a:t>after restoration, </a:t>
            </a:r>
            <a:r>
              <a:rPr sz="2400" spc="-5" dirty="0">
                <a:latin typeface="Cambria"/>
                <a:cs typeface="Cambria"/>
              </a:rPr>
              <a:t>the  teeth </a:t>
            </a:r>
            <a:r>
              <a:rPr sz="2400" dirty="0">
                <a:latin typeface="Cambria"/>
                <a:cs typeface="Cambria"/>
              </a:rPr>
              <a:t>will </a:t>
            </a:r>
            <a:r>
              <a:rPr sz="2400" spc="-10" dirty="0">
                <a:latin typeface="Cambria"/>
                <a:cs typeface="Cambria"/>
              </a:rPr>
              <a:t>return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their original position and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15" dirty="0">
                <a:solidFill>
                  <a:srgbClr val="0070C0"/>
                </a:solidFill>
                <a:latin typeface="Cambria"/>
                <a:cs typeface="Cambria"/>
              </a:rPr>
              <a:t>more positive </a:t>
            </a:r>
            <a:r>
              <a:rPr sz="2400" spc="-10" dirty="0">
                <a:solidFill>
                  <a:srgbClr val="0070C0"/>
                </a:solidFill>
                <a:latin typeface="Cambria"/>
                <a:cs typeface="Cambria"/>
              </a:rPr>
              <a:t>tooth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contact  </a:t>
            </a:r>
            <a:r>
              <a:rPr sz="2400" spc="-10" dirty="0">
                <a:solidFill>
                  <a:srgbClr val="0070C0"/>
                </a:solidFill>
                <a:latin typeface="Cambria"/>
                <a:cs typeface="Cambria"/>
              </a:rPr>
              <a:t>area </a:t>
            </a:r>
            <a:r>
              <a:rPr sz="2400" dirty="0">
                <a:latin typeface="Cambria"/>
                <a:cs typeface="Cambria"/>
              </a:rPr>
              <a:t>will </a:t>
            </a:r>
            <a:r>
              <a:rPr sz="2400" spc="-5" dirty="0">
                <a:latin typeface="Cambria"/>
                <a:cs typeface="Cambria"/>
              </a:rPr>
              <a:t>be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achieved.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62800" y="3672840"/>
            <a:ext cx="4084319" cy="2988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20711" y="3730752"/>
            <a:ext cx="3917905" cy="2813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04709" y="3714750"/>
            <a:ext cx="3945890" cy="2849880"/>
          </a:xfrm>
          <a:custGeom>
            <a:avLst/>
            <a:gdLst/>
            <a:ahLst/>
            <a:cxnLst/>
            <a:rect l="l" t="t" r="r" b="b"/>
            <a:pathLst>
              <a:path w="3945890" h="2849879">
                <a:moveTo>
                  <a:pt x="0" y="0"/>
                </a:moveTo>
                <a:lnTo>
                  <a:pt x="3945636" y="0"/>
                </a:lnTo>
                <a:lnTo>
                  <a:pt x="3945636" y="2849880"/>
                </a:lnTo>
                <a:lnTo>
                  <a:pt x="0" y="2849880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1176783"/>
            <a:ext cx="7231380" cy="37010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9900"/>
                </a:solidFill>
                <a:latin typeface="Cambria"/>
                <a:cs typeface="Cambria"/>
              </a:rPr>
              <a:t>Error’s with </a:t>
            </a:r>
            <a:r>
              <a:rPr sz="2400" b="1" spc="-15" dirty="0">
                <a:solidFill>
                  <a:srgbClr val="009900"/>
                </a:solidFill>
                <a:latin typeface="Cambria"/>
                <a:cs typeface="Cambria"/>
              </a:rPr>
              <a:t>wedge</a:t>
            </a:r>
            <a:r>
              <a:rPr sz="2400" b="1" spc="5" dirty="0">
                <a:solidFill>
                  <a:srgbClr val="0099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9900"/>
                </a:solidFill>
                <a:latin typeface="Cambria"/>
                <a:cs typeface="Cambria"/>
              </a:rPr>
              <a:t>placement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Clr>
                <a:srgbClr val="9E3611"/>
              </a:buClr>
              <a:buSzPct val="79166"/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If </a:t>
            </a:r>
            <a:r>
              <a:rPr sz="2400" spc="-10" dirty="0">
                <a:latin typeface="Cambria"/>
                <a:cs typeface="Cambria"/>
              </a:rPr>
              <a:t>wedge </a:t>
            </a:r>
            <a:r>
              <a:rPr sz="2400" spc="-5" dirty="0">
                <a:latin typeface="Cambria"/>
                <a:cs typeface="Cambria"/>
              </a:rPr>
              <a:t>is </a:t>
            </a:r>
            <a:r>
              <a:rPr sz="2400" dirty="0">
                <a:latin typeface="Cambria"/>
                <a:cs typeface="Cambria"/>
              </a:rPr>
              <a:t>placed </a:t>
            </a:r>
            <a:r>
              <a:rPr sz="2400" spc="-15" dirty="0">
                <a:solidFill>
                  <a:srgbClr val="FF0000"/>
                </a:solidFill>
                <a:latin typeface="Cambria"/>
                <a:cs typeface="Cambria"/>
              </a:rPr>
              <a:t>more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occlusal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20" dirty="0">
                <a:latin typeface="Cambria"/>
                <a:cs typeface="Cambria"/>
              </a:rPr>
              <a:t>gingival  </a:t>
            </a:r>
            <a:r>
              <a:rPr sz="2400" spc="-5" dirty="0">
                <a:latin typeface="Cambria"/>
                <a:cs typeface="Cambria"/>
              </a:rPr>
              <a:t>margin, </a:t>
            </a:r>
            <a:r>
              <a:rPr sz="2400" spc="-10" dirty="0">
                <a:latin typeface="Cambria"/>
                <a:cs typeface="Cambria"/>
              </a:rPr>
              <a:t>creates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abnormal concavity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proximal  </a:t>
            </a:r>
            <a:r>
              <a:rPr sz="2400" spc="-5" dirty="0">
                <a:latin typeface="Cambria"/>
                <a:cs typeface="Cambria"/>
              </a:rPr>
              <a:t>surface of the </a:t>
            </a:r>
            <a:r>
              <a:rPr sz="2400" spc="-10" dirty="0">
                <a:latin typeface="Cambria"/>
                <a:cs typeface="Cambria"/>
              </a:rPr>
              <a:t>restoration.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299085" marR="5715" indent="-287020" algn="just">
              <a:lnSpc>
                <a:spcPct val="100000"/>
              </a:lnSpc>
              <a:buClr>
                <a:srgbClr val="9E3611"/>
              </a:buClr>
              <a:buSzPct val="79166"/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If </a:t>
            </a:r>
            <a:r>
              <a:rPr sz="2400" spc="-10" dirty="0">
                <a:latin typeface="Cambria"/>
                <a:cs typeface="Cambria"/>
              </a:rPr>
              <a:t>wedge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5" dirty="0">
                <a:latin typeface="Cambria"/>
                <a:cs typeface="Cambria"/>
              </a:rPr>
              <a:t>f</a:t>
            </a:r>
            <a:r>
              <a:rPr lang="en-US" sz="2400" spc="-15" dirty="0">
                <a:latin typeface="Cambria"/>
                <a:cs typeface="Cambria"/>
              </a:rPr>
              <a:t>a</a:t>
            </a:r>
            <a:r>
              <a:rPr sz="2400" spc="-15" dirty="0">
                <a:latin typeface="Cambria"/>
                <a:cs typeface="Cambria"/>
              </a:rPr>
              <a:t>r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apical </a:t>
            </a:r>
            <a:r>
              <a:rPr sz="2400" spc="-15" dirty="0">
                <a:solidFill>
                  <a:srgbClr val="FF0000"/>
                </a:solidFill>
                <a:latin typeface="Cambria"/>
                <a:cs typeface="Cambria"/>
              </a:rPr>
              <a:t>to gingival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margin</a:t>
            </a:r>
            <a:r>
              <a:rPr sz="2400" spc="-5" dirty="0">
                <a:latin typeface="Cambria"/>
                <a:cs typeface="Cambria"/>
              </a:rPr>
              <a:t>, band </a:t>
            </a:r>
            <a:r>
              <a:rPr sz="2400" dirty="0">
                <a:latin typeface="Cambria"/>
                <a:cs typeface="Cambria"/>
              </a:rPr>
              <a:t>will </a:t>
            </a:r>
            <a:r>
              <a:rPr sz="2400" spc="-5" dirty="0">
                <a:latin typeface="Cambria"/>
                <a:cs typeface="Cambria"/>
              </a:rPr>
              <a:t>not  be held </a:t>
            </a:r>
            <a:r>
              <a:rPr sz="2400" spc="-15" dirty="0">
                <a:latin typeface="Cambria"/>
                <a:cs typeface="Cambria"/>
              </a:rPr>
              <a:t>tightly </a:t>
            </a:r>
            <a:r>
              <a:rPr sz="2400" spc="-10" dirty="0">
                <a:latin typeface="Cambria"/>
                <a:cs typeface="Cambria"/>
              </a:rPr>
              <a:t>against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20" dirty="0">
                <a:latin typeface="Cambria"/>
                <a:cs typeface="Cambria"/>
              </a:rPr>
              <a:t>gingival </a:t>
            </a:r>
            <a:r>
              <a:rPr sz="2400" spc="-5" dirty="0">
                <a:latin typeface="Cambria"/>
                <a:cs typeface="Cambria"/>
              </a:rPr>
              <a:t>margin </a:t>
            </a:r>
            <a:r>
              <a:rPr sz="2400" dirty="0">
                <a:latin typeface="Cambria"/>
                <a:cs typeface="Cambria"/>
              </a:rPr>
              <a:t>&amp; </a:t>
            </a:r>
            <a:r>
              <a:rPr sz="2400" spc="-10" dirty="0">
                <a:latin typeface="Cambria"/>
                <a:cs typeface="Cambria"/>
              </a:rPr>
              <a:t>creates </a:t>
            </a:r>
            <a:r>
              <a:rPr sz="2400" spc="-1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mbria"/>
                <a:cs typeface="Cambria"/>
              </a:rPr>
              <a:t>gingival overhangs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restorations.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94292" y="1152145"/>
            <a:ext cx="2577083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89719" y="3589021"/>
            <a:ext cx="2644139" cy="2202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3718" y="3556635"/>
            <a:ext cx="2676525" cy="2234565"/>
          </a:xfrm>
          <a:custGeom>
            <a:avLst/>
            <a:gdLst/>
            <a:ahLst/>
            <a:cxnLst/>
            <a:rect l="l" t="t" r="r" b="b"/>
            <a:pathLst>
              <a:path w="2676525" h="2234565">
                <a:moveTo>
                  <a:pt x="0" y="0"/>
                </a:moveTo>
                <a:lnTo>
                  <a:pt x="2676144" y="0"/>
                </a:lnTo>
                <a:lnTo>
                  <a:pt x="2676144" y="2234184"/>
                </a:lnTo>
                <a:lnTo>
                  <a:pt x="0" y="2234184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685801"/>
            <a:ext cx="1021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</a:rPr>
              <a:t>Test for proper wedge placement </a:t>
            </a:r>
          </a:p>
          <a:p>
            <a:r>
              <a:rPr lang="en-US" sz="2400" b="1" dirty="0">
                <a:effectLst/>
              </a:rPr>
              <a:t>1.  Explorer test </a:t>
            </a:r>
          </a:p>
          <a:p>
            <a:r>
              <a:rPr lang="en-US" sz="2400" dirty="0">
                <a:effectLst/>
              </a:rPr>
              <a:t>Used to test for tightness of the wedge at several points along the middle 2/3rd of the gingival margin (against the matrix band), to verify that it cannot be moved away from the gingival margin.</a:t>
            </a:r>
          </a:p>
          <a:p>
            <a:endParaRPr lang="en-US" sz="2400" dirty="0">
              <a:effectLst/>
            </a:endParaRPr>
          </a:p>
          <a:p>
            <a:r>
              <a:rPr lang="en-US" sz="2400" dirty="0">
                <a:effectLst/>
              </a:rPr>
              <a:t>Testing with explorer in a press scrape motion for soundness of enamel margin and matrix tightness. </a:t>
            </a:r>
          </a:p>
          <a:p>
            <a:endParaRPr lang="en-US" sz="2400" b="1" dirty="0">
              <a:effectLst/>
            </a:endParaRPr>
          </a:p>
          <a:p>
            <a:r>
              <a:rPr lang="en-US" sz="2400" b="1" dirty="0">
                <a:effectLst/>
              </a:rPr>
              <a:t>2.  Displacing test </a:t>
            </a:r>
          </a:p>
          <a:p>
            <a:r>
              <a:rPr lang="en-US" sz="2400" b="1" dirty="0">
                <a:effectLst/>
              </a:rPr>
              <a:t>	</a:t>
            </a:r>
            <a:r>
              <a:rPr lang="en-US" sz="2400" dirty="0">
                <a:effectLst/>
              </a:rPr>
              <a:t>Attempts to remove the wedge (using explorer with moderate pressure) after first having set the explorer tip into the wood near the broken end. </a:t>
            </a:r>
          </a:p>
          <a:p>
            <a:r>
              <a:rPr lang="en-US" sz="2400" dirty="0">
                <a:effectLst/>
              </a:rPr>
              <a:t>	Moderate pulling should not cause dislodgment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399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94368" y="1314450"/>
            <a:ext cx="9260417" cy="369332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6273778"/>
              </p:ext>
            </p:extLst>
          </p:nvPr>
        </p:nvGraphicFramePr>
        <p:xfrm>
          <a:off x="711200" y="2816225"/>
          <a:ext cx="10232570" cy="136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665"/>
                <a:gridCol w="4459236"/>
                <a:gridCol w="3072669"/>
              </a:tblGrid>
              <a:tr h="340874">
                <a:tc>
                  <a:txBody>
                    <a:bodyPr/>
                    <a:lstStyle/>
                    <a:p>
                      <a:r>
                        <a:rPr lang="en-US" sz="1400" dirty="0"/>
                        <a:t>Core areas*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**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Category #</a:t>
                      </a:r>
                    </a:p>
                  </a:txBody>
                  <a:tcPr marT="34290" marB="34290"/>
                </a:tc>
              </a:tr>
              <a:tr h="3408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Wedge</a:t>
                      </a:r>
                      <a:r>
                        <a:rPr lang="en-US" sz="1400" baseline="0" dirty="0" smtClean="0"/>
                        <a:t> methods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COGNITIVE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MUST KNOW</a:t>
                      </a:r>
                    </a:p>
                  </a:txBody>
                  <a:tcPr marT="34290" marB="34290"/>
                </a:tc>
              </a:tr>
              <a:tr h="3408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matrices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PSYCHOMOTOR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NICE TO KNOW</a:t>
                      </a:r>
                    </a:p>
                  </a:txBody>
                  <a:tcPr marT="34290" marB="34290"/>
                </a:tc>
              </a:tr>
              <a:tr h="340874">
                <a:tc>
                  <a:txBody>
                    <a:bodyPr/>
                    <a:lstStyle/>
                    <a:p>
                      <a:r>
                        <a:rPr lang="en-US" sz="1400" smtClean="0"/>
                        <a:t>Recent</a:t>
                      </a:r>
                      <a:r>
                        <a:rPr lang="en-US" sz="1400" baseline="0" smtClean="0"/>
                        <a:t> advances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AFFECTIVE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DESIRE TO KNOW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241" name="Rectangle 3"/>
          <p:cNvSpPr>
            <a:spLocks noChangeArrowheads="1"/>
          </p:cNvSpPr>
          <p:nvPr/>
        </p:nvSpPr>
        <p:spPr bwMode="auto">
          <a:xfrm>
            <a:off x="1174752" y="2266950"/>
            <a:ext cx="979804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100" b="1">
                <a:latin typeface="Times New Roman" pitchFamily="18" charset="0"/>
                <a:cs typeface="Times New Roman" pitchFamily="18" charset="0"/>
              </a:rPr>
              <a:t>At the end of this presentation the learner is expected to know ;</a:t>
            </a:r>
            <a:endParaRPr lang="en-US" sz="2100"/>
          </a:p>
        </p:txBody>
      </p:sp>
      <p:sp>
        <p:nvSpPr>
          <p:cNvPr id="9242" name="Slide Number Placeholder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 rot="5400000">
            <a:off x="9853084" y="3676121"/>
            <a:ext cx="3200400" cy="4868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ABF3B519-C740-4F4A-94DD-3C390EB51F1A}" type="slidenum">
              <a:rPr lang="en-US" sz="1200" b="0">
                <a:solidFill>
                  <a:schemeClr val="tx2"/>
                </a:solidFill>
              </a:rPr>
              <a:pPr algn="l"/>
              <a:t>2</a:t>
            </a:fld>
            <a:endParaRPr lang="en-US" sz="12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568326"/>
            <a:ext cx="2341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70C0"/>
                </a:solidFill>
              </a:rPr>
              <a:t>Elliots</a:t>
            </a:r>
            <a:r>
              <a:rPr spc="-90" dirty="0">
                <a:solidFill>
                  <a:srgbClr val="0070C0"/>
                </a:solidFill>
              </a:rPr>
              <a:t> </a:t>
            </a:r>
            <a:r>
              <a:rPr spc="-15" dirty="0">
                <a:solidFill>
                  <a:srgbClr val="0070C0"/>
                </a:solidFill>
              </a:rPr>
              <a:t>separator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7093" rIns="0" bIns="0" rtlCol="0">
            <a:spAutoFit/>
          </a:bodyPr>
          <a:lstStyle/>
          <a:p>
            <a:pPr marL="2073910" marR="571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073910" algn="l"/>
                <a:tab pos="2074545" algn="l"/>
                <a:tab pos="3474085" algn="l"/>
                <a:tab pos="4025900" algn="l"/>
                <a:tab pos="4891405" algn="l"/>
                <a:tab pos="6194425" algn="l"/>
                <a:tab pos="7756525" algn="l"/>
                <a:tab pos="8456295" algn="l"/>
                <a:tab pos="9242425" algn="l"/>
                <a:tab pos="9853930" algn="l"/>
              </a:tabLst>
            </a:pPr>
            <a:r>
              <a:rPr dirty="0">
                <a:solidFill>
                  <a:srgbClr val="000000"/>
                </a:solidFill>
              </a:rPr>
              <a:t>In</a:t>
            </a:r>
            <a:r>
              <a:rPr spc="-5" dirty="0">
                <a:solidFill>
                  <a:srgbClr val="000000"/>
                </a:solidFill>
              </a:rPr>
              <a:t>d</a:t>
            </a:r>
            <a:r>
              <a:rPr spc="5" dirty="0">
                <a:solidFill>
                  <a:srgbClr val="000000"/>
                </a:solidFill>
              </a:rPr>
              <a:t>i</a:t>
            </a:r>
            <a:r>
              <a:rPr spc="-5" dirty="0">
                <a:solidFill>
                  <a:srgbClr val="000000"/>
                </a:solidFill>
              </a:rPr>
              <a:t>c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20" dirty="0">
                <a:solidFill>
                  <a:srgbClr val="000000"/>
                </a:solidFill>
              </a:rPr>
              <a:t>t</a:t>
            </a:r>
            <a:r>
              <a:rPr spc="5" dirty="0">
                <a:solidFill>
                  <a:srgbClr val="000000"/>
                </a:solidFill>
              </a:rPr>
              <a:t>e</a:t>
            </a:r>
            <a:r>
              <a:rPr dirty="0">
                <a:solidFill>
                  <a:srgbClr val="000000"/>
                </a:solidFill>
              </a:rPr>
              <a:t>d	</a:t>
            </a:r>
            <a:r>
              <a:rPr spc="-35" dirty="0">
                <a:solidFill>
                  <a:srgbClr val="000000"/>
                </a:solidFill>
              </a:rPr>
              <a:t>f</a:t>
            </a:r>
            <a:r>
              <a:rPr spc="-5" dirty="0">
                <a:solidFill>
                  <a:srgbClr val="000000"/>
                </a:solidFill>
              </a:rPr>
              <a:t>o</a:t>
            </a:r>
            <a:r>
              <a:rPr dirty="0">
                <a:solidFill>
                  <a:srgbClr val="000000"/>
                </a:solidFill>
              </a:rPr>
              <a:t>r	s</a:t>
            </a:r>
            <a:r>
              <a:rPr spc="-5" dirty="0">
                <a:solidFill>
                  <a:srgbClr val="000000"/>
                </a:solidFill>
              </a:rPr>
              <a:t>ho</a:t>
            </a:r>
            <a:r>
              <a:rPr dirty="0">
                <a:solidFill>
                  <a:srgbClr val="000000"/>
                </a:solidFill>
              </a:rPr>
              <a:t>rt	d</a:t>
            </a:r>
            <a:r>
              <a:rPr spc="-10" dirty="0">
                <a:solidFill>
                  <a:srgbClr val="000000"/>
                </a:solidFill>
              </a:rPr>
              <a:t>u</a:t>
            </a:r>
            <a:r>
              <a:rPr spc="-35" dirty="0">
                <a:solidFill>
                  <a:srgbClr val="000000"/>
                </a:solidFill>
              </a:rPr>
              <a:t>r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10" dirty="0">
                <a:solidFill>
                  <a:srgbClr val="000000"/>
                </a:solidFill>
              </a:rPr>
              <a:t>t</a:t>
            </a:r>
            <a:r>
              <a:rPr spc="5" dirty="0">
                <a:solidFill>
                  <a:srgbClr val="000000"/>
                </a:solidFill>
              </a:rPr>
              <a:t>i</a:t>
            </a:r>
            <a:r>
              <a:rPr spc="-5" dirty="0">
                <a:solidFill>
                  <a:srgbClr val="000000"/>
                </a:solidFill>
              </a:rPr>
              <a:t>o</a:t>
            </a:r>
            <a:r>
              <a:rPr dirty="0">
                <a:solidFill>
                  <a:srgbClr val="000000"/>
                </a:solidFill>
              </a:rPr>
              <a:t>n	s</a:t>
            </a:r>
            <a:r>
              <a:rPr spc="-10" dirty="0">
                <a:solidFill>
                  <a:srgbClr val="000000"/>
                </a:solidFill>
              </a:rPr>
              <a:t>e</a:t>
            </a:r>
            <a:r>
              <a:rPr spc="-5" dirty="0">
                <a:solidFill>
                  <a:srgbClr val="000000"/>
                </a:solidFill>
              </a:rPr>
              <a:t>p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35" dirty="0">
                <a:solidFill>
                  <a:srgbClr val="000000"/>
                </a:solidFill>
              </a:rPr>
              <a:t>r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10" dirty="0">
                <a:solidFill>
                  <a:srgbClr val="000000"/>
                </a:solidFill>
              </a:rPr>
              <a:t>t</a:t>
            </a:r>
            <a:r>
              <a:rPr spc="5" dirty="0">
                <a:solidFill>
                  <a:srgbClr val="000000"/>
                </a:solidFill>
              </a:rPr>
              <a:t>i</a:t>
            </a:r>
            <a:r>
              <a:rPr spc="-5" dirty="0">
                <a:solidFill>
                  <a:srgbClr val="000000"/>
                </a:solidFill>
              </a:rPr>
              <a:t>o</a:t>
            </a:r>
            <a:r>
              <a:rPr dirty="0">
                <a:solidFill>
                  <a:srgbClr val="000000"/>
                </a:solidFill>
              </a:rPr>
              <a:t>n	t</a:t>
            </a:r>
            <a:r>
              <a:rPr spc="-10" dirty="0">
                <a:solidFill>
                  <a:srgbClr val="000000"/>
                </a:solidFill>
              </a:rPr>
              <a:t>h</a:t>
            </a:r>
            <a:r>
              <a:rPr dirty="0">
                <a:solidFill>
                  <a:srgbClr val="000000"/>
                </a:solidFill>
              </a:rPr>
              <a:t>at	d</a:t>
            </a:r>
            <a:r>
              <a:rPr spc="-5" dirty="0">
                <a:solidFill>
                  <a:srgbClr val="000000"/>
                </a:solidFill>
              </a:rPr>
              <a:t>o</a:t>
            </a:r>
            <a:r>
              <a:rPr spc="5" dirty="0">
                <a:solidFill>
                  <a:srgbClr val="000000"/>
                </a:solidFill>
              </a:rPr>
              <a:t>e</a:t>
            </a:r>
            <a:r>
              <a:rPr dirty="0">
                <a:solidFill>
                  <a:srgbClr val="000000"/>
                </a:solidFill>
              </a:rPr>
              <a:t>s	n</a:t>
            </a:r>
            <a:r>
              <a:rPr spc="-5" dirty="0">
                <a:solidFill>
                  <a:srgbClr val="000000"/>
                </a:solidFill>
              </a:rPr>
              <a:t>o</a:t>
            </a:r>
            <a:r>
              <a:rPr dirty="0">
                <a:solidFill>
                  <a:srgbClr val="000000"/>
                </a:solidFill>
              </a:rPr>
              <a:t>t	ne</a:t>
            </a:r>
            <a:r>
              <a:rPr spc="-5" dirty="0">
                <a:solidFill>
                  <a:srgbClr val="000000"/>
                </a:solidFill>
              </a:rPr>
              <a:t>c</a:t>
            </a:r>
            <a:r>
              <a:rPr spc="5" dirty="0">
                <a:solidFill>
                  <a:srgbClr val="000000"/>
                </a:solidFill>
              </a:rPr>
              <a:t>e</a:t>
            </a:r>
            <a:r>
              <a:rPr dirty="0">
                <a:solidFill>
                  <a:srgbClr val="000000"/>
                </a:solidFill>
              </a:rPr>
              <a:t>ss</a:t>
            </a:r>
            <a:r>
              <a:rPr spc="5" dirty="0">
                <a:solidFill>
                  <a:srgbClr val="000000"/>
                </a:solidFill>
              </a:rPr>
              <a:t>it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25" dirty="0">
                <a:solidFill>
                  <a:srgbClr val="000000"/>
                </a:solidFill>
              </a:rPr>
              <a:t>t</a:t>
            </a:r>
            <a:r>
              <a:rPr dirty="0">
                <a:solidFill>
                  <a:srgbClr val="000000"/>
                </a:solidFill>
              </a:rPr>
              <a:t>e  </a:t>
            </a:r>
            <a:r>
              <a:rPr spc="-5" dirty="0">
                <a:solidFill>
                  <a:srgbClr val="000000"/>
                </a:solidFill>
              </a:rPr>
              <a:t>stabilization</a:t>
            </a:r>
          </a:p>
          <a:p>
            <a:pPr marL="1774825"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073910" marR="508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073910" algn="l"/>
                <a:tab pos="2074545" algn="l"/>
                <a:tab pos="3024505" algn="l"/>
                <a:tab pos="3408679" algn="l"/>
                <a:tab pos="4890135" algn="l"/>
                <a:tab pos="6185535" algn="l"/>
                <a:tab pos="7393940" algn="l"/>
                <a:tab pos="7778115" algn="l"/>
                <a:tab pos="8484870" algn="l"/>
                <a:tab pos="9818370" algn="l"/>
                <a:tab pos="10202545" algn="l"/>
              </a:tabLst>
            </a:pPr>
            <a:r>
              <a:rPr dirty="0">
                <a:solidFill>
                  <a:srgbClr val="000000"/>
                </a:solidFill>
              </a:rPr>
              <a:t>Us</a:t>
            </a:r>
            <a:r>
              <a:rPr spc="5" dirty="0">
                <a:solidFill>
                  <a:srgbClr val="000000"/>
                </a:solidFill>
              </a:rPr>
              <a:t>ef</a:t>
            </a:r>
            <a:r>
              <a:rPr spc="-5" dirty="0">
                <a:solidFill>
                  <a:srgbClr val="000000"/>
                </a:solidFill>
              </a:rPr>
              <a:t>u</a:t>
            </a:r>
            <a:r>
              <a:rPr dirty="0">
                <a:solidFill>
                  <a:srgbClr val="000000"/>
                </a:solidFill>
              </a:rPr>
              <a:t>l	</a:t>
            </a:r>
            <a:r>
              <a:rPr spc="-10" dirty="0">
                <a:solidFill>
                  <a:srgbClr val="000000"/>
                </a:solidFill>
              </a:rPr>
              <a:t>i</a:t>
            </a:r>
            <a:r>
              <a:rPr dirty="0">
                <a:solidFill>
                  <a:srgbClr val="000000"/>
                </a:solidFill>
              </a:rPr>
              <a:t>n	</a:t>
            </a:r>
            <a:r>
              <a:rPr spc="-35" dirty="0">
                <a:solidFill>
                  <a:srgbClr val="000000"/>
                </a:solidFill>
              </a:rPr>
              <a:t>ex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10" dirty="0">
                <a:solidFill>
                  <a:srgbClr val="000000"/>
                </a:solidFill>
              </a:rPr>
              <a:t>m</a:t>
            </a:r>
            <a:r>
              <a:rPr spc="5" dirty="0">
                <a:solidFill>
                  <a:srgbClr val="000000"/>
                </a:solidFill>
              </a:rPr>
              <a:t>in</a:t>
            </a:r>
            <a:r>
              <a:rPr spc="-10" dirty="0">
                <a:solidFill>
                  <a:srgbClr val="000000"/>
                </a:solidFill>
              </a:rPr>
              <a:t>i</a:t>
            </a:r>
            <a:r>
              <a:rPr dirty="0">
                <a:solidFill>
                  <a:srgbClr val="000000"/>
                </a:solidFill>
              </a:rPr>
              <a:t>ng	</a:t>
            </a:r>
            <a:r>
              <a:rPr spc="-5" dirty="0">
                <a:solidFill>
                  <a:srgbClr val="000000"/>
                </a:solidFill>
              </a:rPr>
              <a:t>p</a:t>
            </a:r>
            <a:r>
              <a:rPr spc="-35" dirty="0">
                <a:solidFill>
                  <a:srgbClr val="000000"/>
                </a:solidFill>
              </a:rPr>
              <a:t>r</a:t>
            </a:r>
            <a:r>
              <a:rPr spc="-40" dirty="0">
                <a:solidFill>
                  <a:srgbClr val="000000"/>
                </a:solidFill>
              </a:rPr>
              <a:t>o</a:t>
            </a:r>
            <a:r>
              <a:rPr dirty="0">
                <a:solidFill>
                  <a:srgbClr val="000000"/>
                </a:solidFill>
              </a:rPr>
              <a:t>xi</a:t>
            </a:r>
            <a:r>
              <a:rPr spc="-10" dirty="0">
                <a:solidFill>
                  <a:srgbClr val="000000"/>
                </a:solidFill>
              </a:rPr>
              <a:t>m</a:t>
            </a:r>
            <a:r>
              <a:rPr dirty="0">
                <a:solidFill>
                  <a:srgbClr val="000000"/>
                </a:solidFill>
              </a:rPr>
              <a:t>al	s</a:t>
            </a:r>
            <a:r>
              <a:rPr spc="-10" dirty="0">
                <a:solidFill>
                  <a:srgbClr val="000000"/>
                </a:solidFill>
              </a:rPr>
              <a:t>u</a:t>
            </a:r>
            <a:r>
              <a:rPr dirty="0">
                <a:solidFill>
                  <a:srgbClr val="000000"/>
                </a:solidFill>
              </a:rPr>
              <a:t>r</a:t>
            </a:r>
            <a:r>
              <a:rPr spc="-20" dirty="0">
                <a:solidFill>
                  <a:srgbClr val="000000"/>
                </a:solidFill>
              </a:rPr>
              <a:t>f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c</a:t>
            </a:r>
            <a:r>
              <a:rPr spc="5" dirty="0">
                <a:solidFill>
                  <a:srgbClr val="000000"/>
                </a:solidFill>
              </a:rPr>
              <a:t>e</a:t>
            </a:r>
            <a:r>
              <a:rPr dirty="0">
                <a:solidFill>
                  <a:srgbClr val="000000"/>
                </a:solidFill>
              </a:rPr>
              <a:t>s	</a:t>
            </a:r>
            <a:r>
              <a:rPr spc="5" dirty="0">
                <a:solidFill>
                  <a:srgbClr val="000000"/>
                </a:solidFill>
              </a:rPr>
              <a:t>i</a:t>
            </a:r>
            <a:r>
              <a:rPr dirty="0">
                <a:solidFill>
                  <a:srgbClr val="000000"/>
                </a:solidFill>
              </a:rPr>
              <a:t>n	</a:t>
            </a:r>
            <a:r>
              <a:rPr spc="5" dirty="0">
                <a:solidFill>
                  <a:srgbClr val="000000"/>
                </a:solidFill>
              </a:rPr>
              <a:t>f</a:t>
            </a:r>
            <a:r>
              <a:rPr spc="-10" dirty="0">
                <a:solidFill>
                  <a:srgbClr val="000000"/>
                </a:solidFill>
              </a:rPr>
              <a:t>in</a:t>
            </a:r>
            <a:r>
              <a:rPr spc="5" dirty="0">
                <a:solidFill>
                  <a:srgbClr val="000000"/>
                </a:solidFill>
              </a:rPr>
              <a:t>a</a:t>
            </a:r>
            <a:r>
              <a:rPr dirty="0">
                <a:solidFill>
                  <a:srgbClr val="000000"/>
                </a:solidFill>
              </a:rPr>
              <a:t>l	</a:t>
            </a:r>
            <a:r>
              <a:rPr spc="-5" dirty="0">
                <a:solidFill>
                  <a:srgbClr val="000000"/>
                </a:solidFill>
              </a:rPr>
              <a:t>pol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5" dirty="0">
                <a:solidFill>
                  <a:srgbClr val="000000"/>
                </a:solidFill>
              </a:rPr>
              <a:t>h</a:t>
            </a:r>
            <a:r>
              <a:rPr spc="5" dirty="0">
                <a:solidFill>
                  <a:srgbClr val="000000"/>
                </a:solidFill>
              </a:rPr>
              <a:t>i</a:t>
            </a:r>
            <a:r>
              <a:rPr dirty="0">
                <a:solidFill>
                  <a:srgbClr val="000000"/>
                </a:solidFill>
              </a:rPr>
              <a:t>ng	</a:t>
            </a:r>
            <a:r>
              <a:rPr spc="-5" dirty="0">
                <a:solidFill>
                  <a:srgbClr val="000000"/>
                </a:solidFill>
              </a:rPr>
              <a:t>o</a:t>
            </a:r>
            <a:r>
              <a:rPr dirty="0">
                <a:solidFill>
                  <a:srgbClr val="000000"/>
                </a:solidFill>
              </a:rPr>
              <a:t>f	</a:t>
            </a:r>
            <a:r>
              <a:rPr spc="-35" dirty="0">
                <a:solidFill>
                  <a:srgbClr val="000000"/>
                </a:solidFill>
              </a:rPr>
              <a:t>r</a:t>
            </a:r>
            <a:r>
              <a:rPr spc="5" dirty="0">
                <a:solidFill>
                  <a:srgbClr val="000000"/>
                </a:solidFill>
              </a:rPr>
              <a:t>e</a:t>
            </a:r>
            <a:r>
              <a:rPr dirty="0">
                <a:solidFill>
                  <a:srgbClr val="000000"/>
                </a:solidFill>
              </a:rPr>
              <a:t>s</a:t>
            </a:r>
            <a:r>
              <a:rPr spc="-25" dirty="0">
                <a:solidFill>
                  <a:srgbClr val="000000"/>
                </a:solidFill>
              </a:rPr>
              <a:t>t</a:t>
            </a:r>
            <a:r>
              <a:rPr spc="-5" dirty="0">
                <a:solidFill>
                  <a:srgbClr val="000000"/>
                </a:solidFill>
              </a:rPr>
              <a:t>o</a:t>
            </a:r>
            <a:r>
              <a:rPr spc="-45" dirty="0">
                <a:solidFill>
                  <a:srgbClr val="000000"/>
                </a:solidFill>
              </a:rPr>
              <a:t>r</a:t>
            </a:r>
            <a:r>
              <a:rPr spc="5" dirty="0">
                <a:solidFill>
                  <a:srgbClr val="000000"/>
                </a:solidFill>
              </a:rPr>
              <a:t>ed  </a:t>
            </a:r>
            <a:r>
              <a:rPr spc="-5" dirty="0">
                <a:solidFill>
                  <a:srgbClr val="000000"/>
                </a:solidFill>
              </a:rPr>
              <a:t>contacts.</a:t>
            </a:r>
          </a:p>
        </p:txBody>
      </p:sp>
      <p:sp>
        <p:nvSpPr>
          <p:cNvPr id="4" name="object 4"/>
          <p:cNvSpPr/>
          <p:nvPr/>
        </p:nvSpPr>
        <p:spPr>
          <a:xfrm>
            <a:off x="8138159" y="3471671"/>
            <a:ext cx="3764279" cy="2749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63810" y="6500674"/>
            <a:ext cx="238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20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533400"/>
            <a:ext cx="10058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Indications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For short duration separation that does not </a:t>
            </a:r>
            <a:r>
              <a:rPr lang="en-US" sz="2200" dirty="0" err="1"/>
              <a:t>necessisate</a:t>
            </a:r>
            <a:r>
              <a:rPr lang="en-US" sz="2200" dirty="0"/>
              <a:t> stabilization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Useful in examining proximal surfaces or in final polishing of restored contacts.</a:t>
            </a:r>
          </a:p>
          <a:p>
            <a:r>
              <a:rPr lang="en-US" sz="2200" dirty="0"/>
              <a:t> </a:t>
            </a:r>
            <a:endParaRPr lang="en-US" sz="2200" b="1" dirty="0"/>
          </a:p>
          <a:p>
            <a:r>
              <a:rPr lang="en-US" sz="2200" b="1" dirty="0"/>
              <a:t>Types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This separator is available with </a:t>
            </a:r>
            <a:r>
              <a:rPr lang="en-US" sz="2200" dirty="0">
                <a:solidFill>
                  <a:srgbClr val="FF0000"/>
                </a:solidFill>
              </a:rPr>
              <a:t>straight or curved types</a:t>
            </a:r>
            <a:r>
              <a:rPr lang="en-US" sz="22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Anterior and posterior types</a:t>
            </a:r>
            <a:r>
              <a:rPr lang="en-US" sz="2200" dirty="0"/>
              <a:t> are also available.</a:t>
            </a:r>
          </a:p>
          <a:p>
            <a:r>
              <a:rPr lang="en-US" sz="2200" dirty="0"/>
              <a:t> </a:t>
            </a:r>
            <a:endParaRPr lang="en-US" sz="2200" b="1" dirty="0"/>
          </a:p>
          <a:p>
            <a:r>
              <a:rPr lang="en-US" sz="2200" b="1" dirty="0"/>
              <a:t>Procedures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Adjust the two opposing wedges of the separator </a:t>
            </a:r>
            <a:r>
              <a:rPr lang="en-US" sz="2200" dirty="0" err="1"/>
              <a:t>interproximally</a:t>
            </a:r>
            <a:r>
              <a:rPr lang="en-US" sz="2200" dirty="0"/>
              <a:t> gingival to the contact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Move the knob clockwise so that the wedges moves towards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Desired separation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tightening screw can be removed and inserted from the other end if one chooses to separate teeth on the right side of the arch.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Softened compound is placed on the teeth below the separator and on the </a:t>
            </a:r>
            <a:r>
              <a:rPr lang="en-US" sz="2200" dirty="0" err="1"/>
              <a:t>occlusal</a:t>
            </a:r>
            <a:r>
              <a:rPr lang="en-US" sz="2200" dirty="0"/>
              <a:t> surface to give additional stability. </a:t>
            </a:r>
          </a:p>
          <a:p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462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638239"/>
            <a:ext cx="3209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250" spc="-5" dirty="0">
                <a:solidFill>
                  <a:srgbClr val="009A46"/>
                </a:solidFill>
              </a:rPr>
              <a:t>2.	</a:t>
            </a:r>
            <a:r>
              <a:rPr sz="2800" spc="-25" dirty="0">
                <a:solidFill>
                  <a:srgbClr val="009900"/>
                </a:solidFill>
              </a:rPr>
              <a:t>Traction</a:t>
            </a:r>
            <a:r>
              <a:rPr sz="2800" spc="-60" dirty="0">
                <a:solidFill>
                  <a:srgbClr val="009900"/>
                </a:solidFill>
              </a:rPr>
              <a:t> </a:t>
            </a:r>
            <a:r>
              <a:rPr sz="2800" spc="-5" dirty="0">
                <a:solidFill>
                  <a:srgbClr val="009900"/>
                </a:solidFill>
              </a:rPr>
              <a:t>method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753553" y="1645603"/>
            <a:ext cx="1000188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Done </a:t>
            </a:r>
            <a:r>
              <a:rPr sz="2400" dirty="0">
                <a:latin typeface="Cambria"/>
                <a:cs typeface="Cambria"/>
              </a:rPr>
              <a:t>with mechanical </a:t>
            </a:r>
            <a:r>
              <a:rPr sz="2400" spc="-5" dirty="0">
                <a:latin typeface="Cambria"/>
                <a:cs typeface="Cambria"/>
              </a:rPr>
              <a:t>devices </a:t>
            </a:r>
            <a:r>
              <a:rPr sz="2400" spc="-10" dirty="0">
                <a:latin typeface="Cambria"/>
                <a:cs typeface="Cambria"/>
              </a:rPr>
              <a:t>which </a:t>
            </a:r>
            <a:r>
              <a:rPr sz="2400" spc="-5" dirty="0">
                <a:latin typeface="Cambria"/>
                <a:cs typeface="Cambria"/>
              </a:rPr>
              <a:t>engage the </a:t>
            </a:r>
            <a:r>
              <a:rPr sz="2400" spc="-15" dirty="0">
                <a:latin typeface="Cambria"/>
                <a:cs typeface="Cambria"/>
              </a:rPr>
              <a:t>proximal </a:t>
            </a:r>
            <a:r>
              <a:rPr sz="2400" spc="-5" dirty="0">
                <a:latin typeface="Cambria"/>
                <a:cs typeface="Cambria"/>
              </a:rPr>
              <a:t>surfaces of the  teeth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be </a:t>
            </a:r>
            <a:r>
              <a:rPr sz="2400" spc="-10" dirty="0">
                <a:latin typeface="Cambria"/>
                <a:cs typeface="Cambria"/>
              </a:rPr>
              <a:t>separated </a:t>
            </a:r>
            <a:r>
              <a:rPr sz="2400" spc="-25" dirty="0">
                <a:latin typeface="Cambria"/>
                <a:cs typeface="Cambria"/>
              </a:rPr>
              <a:t>by </a:t>
            </a:r>
            <a:r>
              <a:rPr sz="2400" dirty="0">
                <a:latin typeface="Cambria"/>
                <a:cs typeface="Cambria"/>
              </a:rPr>
              <a:t>means </a:t>
            </a:r>
            <a:r>
              <a:rPr sz="2400" spc="-5" dirty="0">
                <a:latin typeface="Cambria"/>
                <a:cs typeface="Cambria"/>
              </a:rPr>
              <a:t>of holding</a:t>
            </a:r>
            <a:r>
              <a:rPr sz="2400" spc="3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arms.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mbria"/>
                <a:cs typeface="Cambria"/>
              </a:rPr>
              <a:t>Non-Interfering true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separator</a:t>
            </a:r>
            <a:endParaRPr sz="2400" dirty="0">
              <a:latin typeface="Cambria"/>
              <a:cs typeface="Cambria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5" dirty="0">
                <a:latin typeface="Cambria"/>
                <a:cs typeface="Cambria"/>
              </a:rPr>
              <a:t>Ferrier </a:t>
            </a:r>
            <a:r>
              <a:rPr sz="2400" spc="-10" dirty="0">
                <a:latin typeface="Cambria"/>
                <a:cs typeface="Cambria"/>
              </a:rPr>
              <a:t>double-bow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separator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568326"/>
            <a:ext cx="9312275" cy="3484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Non-Interfering true</a:t>
            </a:r>
            <a:r>
              <a:rPr sz="2400" b="1" spc="2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70C0"/>
                </a:solidFill>
                <a:latin typeface="Cambria"/>
                <a:cs typeface="Cambria"/>
              </a:rPr>
              <a:t>separator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mbria"/>
                <a:cs typeface="Cambria"/>
              </a:rPr>
              <a:t>Indicated </a:t>
            </a:r>
            <a:r>
              <a:rPr sz="2400" spc="-10" dirty="0">
                <a:latin typeface="Cambria"/>
                <a:cs typeface="Cambria"/>
              </a:rPr>
              <a:t>when </a:t>
            </a:r>
            <a:r>
              <a:rPr sz="2400" spc="-5" dirty="0">
                <a:latin typeface="Cambria"/>
                <a:cs typeface="Cambria"/>
              </a:rPr>
              <a:t>continuous </a:t>
            </a:r>
            <a:r>
              <a:rPr sz="2400" dirty="0">
                <a:latin typeface="Cambria"/>
                <a:cs typeface="Cambria"/>
              </a:rPr>
              <a:t>stabilized </a:t>
            </a:r>
            <a:r>
              <a:rPr sz="2400" spc="-5" dirty="0">
                <a:latin typeface="Cambria"/>
                <a:cs typeface="Cambria"/>
              </a:rPr>
              <a:t>separation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required.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E3611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5" dirty="0">
                <a:solidFill>
                  <a:srgbClr val="009A46"/>
                </a:solidFill>
                <a:latin typeface="Cambria"/>
                <a:cs typeface="Cambria"/>
              </a:rPr>
              <a:t>Advantage</a:t>
            </a:r>
            <a:r>
              <a:rPr sz="2400" spc="-15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1556385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557020" algn="l"/>
              </a:tabLst>
            </a:pPr>
            <a:r>
              <a:rPr sz="2400" spc="-5" dirty="0">
                <a:latin typeface="Cambria"/>
                <a:cs typeface="Cambria"/>
              </a:rPr>
              <a:t>Separation </a:t>
            </a:r>
            <a:r>
              <a:rPr sz="2400" dirty="0">
                <a:latin typeface="Cambria"/>
                <a:cs typeface="Cambria"/>
              </a:rPr>
              <a:t>can </a:t>
            </a:r>
            <a:r>
              <a:rPr sz="2400" spc="-5" dirty="0">
                <a:latin typeface="Cambria"/>
                <a:cs typeface="Cambria"/>
              </a:rPr>
              <a:t>be increased or decreased after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stabilization</a:t>
            </a:r>
            <a:endParaRPr sz="2400">
              <a:latin typeface="Cambria"/>
              <a:cs typeface="Cambria"/>
            </a:endParaRPr>
          </a:p>
          <a:p>
            <a:pPr marL="1556385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557020" algn="l"/>
              </a:tabLst>
            </a:pPr>
            <a:r>
              <a:rPr sz="2400" spc="-5" dirty="0">
                <a:latin typeface="Cambria"/>
                <a:cs typeface="Cambria"/>
              </a:rPr>
              <a:t>Device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non-interfering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47888" y="4165091"/>
            <a:ext cx="3765803" cy="2351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05800" y="4223003"/>
            <a:ext cx="3595115" cy="2180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9797" y="4207002"/>
            <a:ext cx="3627120" cy="2212975"/>
          </a:xfrm>
          <a:custGeom>
            <a:avLst/>
            <a:gdLst/>
            <a:ahLst/>
            <a:cxnLst/>
            <a:rect l="l" t="t" r="r" b="b"/>
            <a:pathLst>
              <a:path w="3627120" h="2212975">
                <a:moveTo>
                  <a:pt x="0" y="0"/>
                </a:moveTo>
                <a:lnTo>
                  <a:pt x="3627120" y="0"/>
                </a:lnTo>
                <a:lnTo>
                  <a:pt x="3627120" y="2212848"/>
                </a:lnTo>
                <a:lnTo>
                  <a:pt x="0" y="2212848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1450810"/>
            <a:ext cx="10003790" cy="473773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10" dirty="0">
                <a:solidFill>
                  <a:srgbClr val="C00000"/>
                </a:solidFill>
                <a:latin typeface="Cambria"/>
                <a:cs typeface="Cambria"/>
              </a:rPr>
              <a:t>Procedure</a:t>
            </a:r>
            <a:r>
              <a:rPr sz="2400" spc="-10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1213485" marR="5080" indent="-287020">
              <a:lnSpc>
                <a:spcPts val="2590"/>
              </a:lnSpc>
              <a:spcBef>
                <a:spcPts val="64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15" dirty="0">
                <a:latin typeface="Cambria"/>
                <a:cs typeface="Cambria"/>
              </a:rPr>
              <a:t>Apply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jaws </a:t>
            </a:r>
            <a:r>
              <a:rPr sz="2400" dirty="0">
                <a:latin typeface="Cambria"/>
                <a:cs typeface="Cambria"/>
              </a:rPr>
              <a:t>closest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bow </a:t>
            </a:r>
            <a:r>
              <a:rPr sz="2400" spc="-5" dirty="0">
                <a:latin typeface="Cambria"/>
                <a:cs typeface="Cambria"/>
              </a:rPr>
              <a:t>against the </a:t>
            </a:r>
            <a:r>
              <a:rPr sz="2400" spc="-10" dirty="0">
                <a:latin typeface="Cambria"/>
                <a:cs typeface="Cambria"/>
              </a:rPr>
              <a:t>tooth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be </a:t>
            </a:r>
            <a:r>
              <a:rPr sz="2400" spc="-10" dirty="0">
                <a:latin typeface="Cambria"/>
                <a:cs typeface="Cambria"/>
              </a:rPr>
              <a:t>operated  </a:t>
            </a:r>
            <a:r>
              <a:rPr sz="2400" spc="-5" dirty="0">
                <a:latin typeface="Cambria"/>
                <a:cs typeface="Cambria"/>
              </a:rPr>
              <a:t>upon.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E3611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1213485" indent="-287655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15" dirty="0">
                <a:latin typeface="Cambria"/>
                <a:cs typeface="Cambria"/>
              </a:rPr>
              <a:t>Apply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5" dirty="0">
                <a:latin typeface="Cambria"/>
                <a:cs typeface="Cambria"/>
              </a:rPr>
              <a:t>piece of softened compound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teeth under</a:t>
            </a:r>
            <a:r>
              <a:rPr sz="2400" spc="50" dirty="0">
                <a:latin typeface="Cambria"/>
                <a:cs typeface="Cambria"/>
              </a:rPr>
              <a:t> </a:t>
            </a:r>
            <a:r>
              <a:rPr sz="2400" spc="-30" dirty="0">
                <a:latin typeface="Cambria"/>
                <a:cs typeface="Cambria"/>
              </a:rPr>
              <a:t>separator.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E3611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1213485" indent="-287020">
              <a:lnSpc>
                <a:spcPct val="100000"/>
              </a:lnSpc>
              <a:spcBef>
                <a:spcPts val="5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  <a:tab pos="3268979" algn="l"/>
              </a:tabLst>
            </a:pPr>
            <a:r>
              <a:rPr sz="2400" dirty="0">
                <a:latin typeface="Cambria"/>
                <a:cs typeface="Cambria"/>
              </a:rPr>
              <a:t>A </a:t>
            </a:r>
            <a:r>
              <a:rPr sz="2400" spc="-5" dirty="0">
                <a:latin typeface="Cambria"/>
                <a:cs typeface="Cambria"/>
              </a:rPr>
              <a:t>wrench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used	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25" dirty="0">
                <a:latin typeface="Cambria"/>
                <a:cs typeface="Cambria"/>
              </a:rPr>
              <a:t>move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20" dirty="0">
                <a:latin typeface="Cambria"/>
                <a:cs typeface="Cambria"/>
              </a:rPr>
              <a:t>jaws </a:t>
            </a:r>
            <a:r>
              <a:rPr sz="2400" spc="-25" dirty="0">
                <a:latin typeface="Cambria"/>
                <a:cs typeface="Cambria"/>
              </a:rPr>
              <a:t>over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approximating</a:t>
            </a:r>
            <a:r>
              <a:rPr sz="2400" spc="9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tooth.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E3611"/>
              </a:buClr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1213485" marR="8255" indent="-287020">
              <a:lnSpc>
                <a:spcPts val="2590"/>
              </a:lnSpc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dirty="0">
                <a:latin typeface="Cambria"/>
                <a:cs typeface="Cambria"/>
              </a:rPr>
              <a:t>The </a:t>
            </a:r>
            <a:r>
              <a:rPr sz="2400" spc="-5" dirty="0">
                <a:latin typeface="Cambria"/>
                <a:cs typeface="Cambria"/>
              </a:rPr>
              <a:t>Nut on the </a:t>
            </a:r>
            <a:r>
              <a:rPr sz="2400" spc="-10" dirty="0">
                <a:latin typeface="Cambria"/>
                <a:cs typeface="Cambria"/>
              </a:rPr>
              <a:t>facial </a:t>
            </a:r>
            <a:r>
              <a:rPr sz="2400" dirty="0">
                <a:latin typeface="Cambria"/>
                <a:cs typeface="Cambria"/>
              </a:rPr>
              <a:t>side </a:t>
            </a:r>
            <a:r>
              <a:rPr sz="2400" spc="-20" dirty="0">
                <a:latin typeface="Cambria"/>
                <a:cs typeface="Cambria"/>
              </a:rPr>
              <a:t>moved </a:t>
            </a:r>
            <a:r>
              <a:rPr sz="2400" spc="-5" dirty="0">
                <a:latin typeface="Cambria"/>
                <a:cs typeface="Cambria"/>
              </a:rPr>
              <a:t>first until the </a:t>
            </a:r>
            <a:r>
              <a:rPr sz="2400" spc="-15" dirty="0">
                <a:latin typeface="Cambria"/>
                <a:cs typeface="Cambria"/>
              </a:rPr>
              <a:t>jaw </a:t>
            </a:r>
            <a:r>
              <a:rPr sz="2400" spc="-5" dirty="0">
                <a:latin typeface="Cambria"/>
                <a:cs typeface="Cambria"/>
              </a:rPr>
              <a:t>touches the  surface </a:t>
            </a:r>
            <a:r>
              <a:rPr sz="2400" dirty="0">
                <a:latin typeface="Cambria"/>
                <a:cs typeface="Cambria"/>
              </a:rPr>
              <a:t>needed, </a:t>
            </a:r>
            <a:r>
              <a:rPr sz="2400" spc="-5" dirty="0">
                <a:latin typeface="Cambria"/>
                <a:cs typeface="Cambria"/>
              </a:rPr>
              <a:t>then that of lingual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side.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E3611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12134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  <a:tab pos="2251075" algn="l"/>
                <a:tab pos="7139940" algn="l"/>
              </a:tabLst>
            </a:pPr>
            <a:r>
              <a:rPr sz="2400" spc="-10" dirty="0">
                <a:latin typeface="Cambria"/>
                <a:cs typeface="Cambria"/>
              </a:rPr>
              <a:t>Repeat	</a:t>
            </a:r>
            <a:r>
              <a:rPr sz="2400" spc="-5" dirty="0">
                <a:latin typeface="Cambria"/>
                <a:cs typeface="Cambria"/>
              </a:rPr>
              <a:t>the adjustment until</a:t>
            </a:r>
            <a:r>
              <a:rPr sz="2400" spc="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desired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amount	obtained.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20200" y="0"/>
            <a:ext cx="2971800" cy="1891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78111" y="27432"/>
            <a:ext cx="2886454" cy="175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62109" y="11429"/>
            <a:ext cx="2918460" cy="1783080"/>
          </a:xfrm>
          <a:custGeom>
            <a:avLst/>
            <a:gdLst/>
            <a:ahLst/>
            <a:cxnLst/>
            <a:rect l="l" t="t" r="r" b="b"/>
            <a:pathLst>
              <a:path w="2918459" h="1783080">
                <a:moveTo>
                  <a:pt x="0" y="0"/>
                </a:moveTo>
                <a:lnTo>
                  <a:pt x="2918459" y="0"/>
                </a:lnTo>
                <a:lnTo>
                  <a:pt x="2918459" y="1783079"/>
                </a:lnTo>
                <a:lnTo>
                  <a:pt x="0" y="1783079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568326"/>
            <a:ext cx="10001885" cy="3408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0070C0"/>
                </a:solidFill>
                <a:latin typeface="Cambria"/>
                <a:cs typeface="Cambria"/>
              </a:rPr>
              <a:t>Ferrier </a:t>
            </a:r>
            <a:r>
              <a:rPr sz="2400" b="1" spc="-10" dirty="0">
                <a:solidFill>
                  <a:srgbClr val="0070C0"/>
                </a:solidFill>
                <a:latin typeface="Cambria"/>
                <a:cs typeface="Cambria"/>
              </a:rPr>
              <a:t>double-bow</a:t>
            </a:r>
            <a:r>
              <a:rPr sz="2400" b="1" spc="6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70C0"/>
                </a:solidFill>
                <a:latin typeface="Cambria"/>
                <a:cs typeface="Cambria"/>
              </a:rPr>
              <a:t>separator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mbria"/>
                <a:cs typeface="Cambria"/>
              </a:rPr>
              <a:t>Separation </a:t>
            </a:r>
            <a:r>
              <a:rPr sz="2400" dirty="0">
                <a:latin typeface="Cambria"/>
                <a:cs typeface="Cambria"/>
              </a:rPr>
              <a:t>is stabilized </a:t>
            </a:r>
            <a:r>
              <a:rPr sz="2400" spc="-10" dirty="0">
                <a:latin typeface="Cambria"/>
                <a:cs typeface="Cambria"/>
              </a:rPr>
              <a:t>throughout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dirty="0">
                <a:latin typeface="Cambria"/>
                <a:cs typeface="Cambria"/>
              </a:rPr>
              <a:t>dental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operation.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E3611"/>
              </a:buClr>
              <a:buFont typeface="Arial"/>
              <a:buChar char="•"/>
            </a:pPr>
            <a:endParaRPr sz="3750" dirty="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5" dirty="0">
                <a:solidFill>
                  <a:srgbClr val="009A46"/>
                </a:solidFill>
                <a:latin typeface="Cambria"/>
                <a:cs typeface="Cambria"/>
              </a:rPr>
              <a:t>Advantage </a:t>
            </a:r>
            <a:r>
              <a:rPr sz="2400" dirty="0">
                <a:latin typeface="Cambria"/>
                <a:cs typeface="Cambria"/>
              </a:rPr>
              <a:t>:</a:t>
            </a:r>
          </a:p>
          <a:p>
            <a:pPr marL="1556385" marR="5080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557020" algn="l"/>
                <a:tab pos="3119755" algn="l"/>
                <a:tab pos="3491865" algn="l"/>
                <a:tab pos="4535805" algn="l"/>
                <a:tab pos="5006340" algn="l"/>
                <a:tab pos="5582285" algn="l"/>
                <a:tab pos="7101840" algn="l"/>
                <a:tab pos="7926705" algn="l"/>
                <a:tab pos="8571230" algn="l"/>
                <a:tab pos="9161145" algn="l"/>
                <a:tab pos="9569450" algn="l"/>
              </a:tabLst>
            </a:pPr>
            <a:r>
              <a:rPr sz="2400" spc="-5" dirty="0">
                <a:latin typeface="Cambria"/>
                <a:cs typeface="Cambria"/>
              </a:rPr>
              <a:t>S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10" dirty="0">
                <a:latin typeface="Cambria"/>
                <a:cs typeface="Cambria"/>
              </a:rPr>
              <a:t>t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	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	s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	</a:t>
            </a:r>
            <a:r>
              <a:rPr sz="2400" spc="-45" dirty="0">
                <a:latin typeface="Cambria"/>
                <a:cs typeface="Cambria"/>
              </a:rPr>
              <a:t>b</a:t>
            </a:r>
            <a:r>
              <a:rPr sz="2400" dirty="0">
                <a:latin typeface="Cambria"/>
                <a:cs typeface="Cambria"/>
              </a:rPr>
              <a:t>y	t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spc="1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nta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dirty="0">
                <a:latin typeface="Cambria"/>
                <a:cs typeface="Cambria"/>
              </a:rPr>
              <a:t>t</a:t>
            </a:r>
            <a:r>
              <a:rPr sz="2400" spc="-1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ng	</a:t>
            </a:r>
            <a:r>
              <a:rPr sz="2400" spc="-25" dirty="0">
                <a:latin typeface="Cambria"/>
                <a:cs typeface="Cambria"/>
              </a:rPr>
              <a:t>t</a:t>
            </a:r>
            <a:r>
              <a:rPr sz="2400" spc="-10" dirty="0">
                <a:latin typeface="Cambria"/>
                <a:cs typeface="Cambria"/>
              </a:rPr>
              <a:t>e</a:t>
            </a:r>
            <a:r>
              <a:rPr sz="2400" spc="5" dirty="0">
                <a:latin typeface="Cambria"/>
                <a:cs typeface="Cambria"/>
              </a:rPr>
              <a:t>et</a:t>
            </a:r>
            <a:r>
              <a:rPr sz="2400" dirty="0">
                <a:latin typeface="Cambria"/>
                <a:cs typeface="Cambria"/>
              </a:rPr>
              <a:t>h	and	n</a:t>
            </a:r>
            <a:r>
              <a:rPr sz="2400" spc="-1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t	at	t</a:t>
            </a:r>
            <a:r>
              <a:rPr sz="2400" spc="-5" dirty="0">
                <a:latin typeface="Cambria"/>
                <a:cs typeface="Cambria"/>
              </a:rPr>
              <a:t>he  expense of </a:t>
            </a:r>
            <a:r>
              <a:rPr sz="2400" dirty="0">
                <a:latin typeface="Cambria"/>
                <a:cs typeface="Cambria"/>
              </a:rPr>
              <a:t>one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tooth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94676" y="4096511"/>
            <a:ext cx="4111751" cy="2420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52588" y="4154424"/>
            <a:ext cx="3942609" cy="2249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36585" y="4138421"/>
            <a:ext cx="3973195" cy="2281555"/>
          </a:xfrm>
          <a:custGeom>
            <a:avLst/>
            <a:gdLst/>
            <a:ahLst/>
            <a:cxnLst/>
            <a:rect l="l" t="t" r="r" b="b"/>
            <a:pathLst>
              <a:path w="3973195" h="2281554">
                <a:moveTo>
                  <a:pt x="0" y="0"/>
                </a:moveTo>
                <a:lnTo>
                  <a:pt x="3973068" y="0"/>
                </a:lnTo>
                <a:lnTo>
                  <a:pt x="3973068" y="2281428"/>
                </a:lnTo>
                <a:lnTo>
                  <a:pt x="0" y="2281428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2006263"/>
            <a:ext cx="10002520" cy="30429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10" dirty="0">
                <a:solidFill>
                  <a:srgbClr val="C00000"/>
                </a:solidFill>
                <a:latin typeface="Cambria"/>
                <a:cs typeface="Cambria"/>
              </a:rPr>
              <a:t>Procedure</a:t>
            </a:r>
            <a:r>
              <a:rPr sz="2400" spc="-10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1556385" marR="5080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557020" algn="l"/>
              </a:tabLst>
            </a:pPr>
            <a:r>
              <a:rPr sz="2400" spc="-30" dirty="0">
                <a:latin typeface="Cambria"/>
                <a:cs typeface="Cambria"/>
              </a:rPr>
              <a:t>Four </a:t>
            </a:r>
            <a:r>
              <a:rPr sz="2400" spc="-5" dirty="0">
                <a:latin typeface="Cambria"/>
                <a:cs typeface="Cambria"/>
              </a:rPr>
              <a:t>arms </a:t>
            </a:r>
            <a:r>
              <a:rPr sz="2400" spc="-15" dirty="0">
                <a:latin typeface="Cambria"/>
                <a:cs typeface="Cambria"/>
              </a:rPr>
              <a:t>are </a:t>
            </a:r>
            <a:r>
              <a:rPr sz="2400" spc="-5" dirty="0">
                <a:latin typeface="Cambria"/>
                <a:cs typeface="Cambria"/>
              </a:rPr>
              <a:t>adjusted </a:t>
            </a:r>
            <a:r>
              <a:rPr sz="2400" dirty="0">
                <a:latin typeface="Cambria"/>
                <a:cs typeface="Cambria"/>
              </a:rPr>
              <a:t>so each will </a:t>
            </a:r>
            <a:r>
              <a:rPr sz="2400" spc="-5" dirty="0">
                <a:latin typeface="Cambria"/>
                <a:cs typeface="Cambria"/>
              </a:rPr>
              <a:t>hold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5" dirty="0">
                <a:latin typeface="Cambria"/>
                <a:cs typeface="Cambria"/>
              </a:rPr>
              <a:t>corner of </a:t>
            </a:r>
            <a:r>
              <a:rPr sz="2400" spc="-15" dirty="0">
                <a:latin typeface="Cambria"/>
                <a:cs typeface="Cambria"/>
              </a:rPr>
              <a:t>proximal  </a:t>
            </a:r>
            <a:r>
              <a:rPr sz="2400" spc="-5" dirty="0">
                <a:latin typeface="Cambria"/>
                <a:cs typeface="Cambria"/>
              </a:rPr>
              <a:t>surface of contacting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teeth.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556385" indent="-173355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1557020" algn="l"/>
              </a:tabLst>
            </a:pPr>
            <a:r>
              <a:rPr sz="2400" spc="-5" dirty="0">
                <a:latin typeface="Cambria"/>
                <a:cs typeface="Cambria"/>
              </a:rPr>
              <a:t>Arms </a:t>
            </a:r>
            <a:r>
              <a:rPr sz="2400" dirty="0">
                <a:latin typeface="Cambria"/>
                <a:cs typeface="Cambria"/>
              </a:rPr>
              <a:t>will </a:t>
            </a:r>
            <a:r>
              <a:rPr sz="2400" spc="-5" dirty="0">
                <a:latin typeface="Cambria"/>
                <a:cs typeface="Cambria"/>
              </a:rPr>
              <a:t>be </a:t>
            </a:r>
            <a:r>
              <a:rPr sz="2400" spc="-15" dirty="0">
                <a:latin typeface="Cambria"/>
                <a:cs typeface="Cambria"/>
              </a:rPr>
              <a:t>gingival to </a:t>
            </a:r>
            <a:r>
              <a:rPr sz="2400" spc="-5" dirty="0">
                <a:latin typeface="Cambria"/>
                <a:cs typeface="Cambria"/>
              </a:rPr>
              <a:t>contact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area.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556385" indent="-173355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1557020" algn="l"/>
              </a:tabLst>
            </a:pPr>
            <a:r>
              <a:rPr sz="2400" spc="-20" dirty="0">
                <a:latin typeface="Cambria"/>
                <a:cs typeface="Cambria"/>
              </a:rPr>
              <a:t>Wrench </a:t>
            </a:r>
            <a:r>
              <a:rPr sz="2400" spc="-5" dirty="0">
                <a:latin typeface="Cambria"/>
                <a:cs typeface="Cambria"/>
              </a:rPr>
              <a:t>applied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labial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5" dirty="0">
                <a:latin typeface="Cambria"/>
                <a:cs typeface="Cambria"/>
              </a:rPr>
              <a:t>lingual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10" dirty="0">
                <a:latin typeface="Cambria"/>
                <a:cs typeface="Cambria"/>
              </a:rPr>
              <a:t>make </a:t>
            </a:r>
            <a:r>
              <a:rPr sz="2400" spc="-5" dirty="0">
                <a:latin typeface="Cambria"/>
                <a:cs typeface="Cambria"/>
              </a:rPr>
              <a:t>desired</a:t>
            </a:r>
            <a:r>
              <a:rPr sz="2400" spc="4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separation.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84919" y="0"/>
            <a:ext cx="3307079" cy="197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42831" y="27432"/>
            <a:ext cx="3223000" cy="1837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26830" y="11429"/>
            <a:ext cx="3253740" cy="1870075"/>
          </a:xfrm>
          <a:custGeom>
            <a:avLst/>
            <a:gdLst/>
            <a:ahLst/>
            <a:cxnLst/>
            <a:rect l="l" t="t" r="r" b="b"/>
            <a:pathLst>
              <a:path w="3253740" h="1870075">
                <a:moveTo>
                  <a:pt x="0" y="0"/>
                </a:moveTo>
                <a:lnTo>
                  <a:pt x="3253739" y="0"/>
                </a:lnTo>
                <a:lnTo>
                  <a:pt x="3253739" y="1869948"/>
                </a:lnTo>
                <a:lnTo>
                  <a:pt x="0" y="1869948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1" y="239269"/>
            <a:ext cx="58508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8B7B57"/>
                </a:solidFill>
              </a:rPr>
              <a:t>Slow/ </a:t>
            </a:r>
            <a:r>
              <a:rPr sz="3200" spc="-30" dirty="0">
                <a:solidFill>
                  <a:srgbClr val="8B7B57"/>
                </a:solidFill>
              </a:rPr>
              <a:t>Delayed </a:t>
            </a:r>
            <a:r>
              <a:rPr sz="3200" spc="-10" dirty="0">
                <a:solidFill>
                  <a:srgbClr val="8B7B57"/>
                </a:solidFill>
              </a:rPr>
              <a:t>tooth</a:t>
            </a:r>
            <a:r>
              <a:rPr sz="3200" spc="-35" dirty="0">
                <a:solidFill>
                  <a:srgbClr val="8B7B57"/>
                </a:solidFill>
              </a:rPr>
              <a:t> </a:t>
            </a:r>
            <a:r>
              <a:rPr sz="3200" spc="-20" dirty="0">
                <a:solidFill>
                  <a:srgbClr val="8B7B57"/>
                </a:solidFill>
              </a:rPr>
              <a:t>movement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753553" y="1257852"/>
            <a:ext cx="10003155" cy="510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Indications</a:t>
            </a:r>
            <a:r>
              <a:rPr sz="2400" spc="-5" dirty="0">
                <a:latin typeface="Cambria"/>
                <a:cs typeface="Cambria"/>
              </a:rPr>
              <a:t>: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756285" marR="69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mbria"/>
                <a:cs typeface="Cambria"/>
              </a:rPr>
              <a:t>When teeth </a:t>
            </a:r>
            <a:r>
              <a:rPr sz="2400" spc="-25" dirty="0">
                <a:latin typeface="Cambria"/>
                <a:cs typeface="Cambria"/>
              </a:rPr>
              <a:t>have </a:t>
            </a:r>
            <a:r>
              <a:rPr sz="2400" spc="-10" dirty="0">
                <a:latin typeface="Cambria"/>
                <a:cs typeface="Cambria"/>
              </a:rPr>
              <a:t>drifted </a:t>
            </a:r>
            <a:r>
              <a:rPr sz="2400" spc="-5" dirty="0">
                <a:latin typeface="Cambria"/>
                <a:cs typeface="Cambria"/>
              </a:rPr>
              <a:t>and/or </a:t>
            </a:r>
            <a:r>
              <a:rPr sz="2400" spc="-10" dirty="0">
                <a:latin typeface="Cambria"/>
                <a:cs typeface="Cambria"/>
              </a:rPr>
              <a:t>tilted </a:t>
            </a:r>
            <a:r>
              <a:rPr sz="2400" spc="-25" dirty="0">
                <a:latin typeface="Cambria"/>
                <a:cs typeface="Cambria"/>
              </a:rPr>
              <a:t>considerably, </a:t>
            </a:r>
            <a:r>
              <a:rPr sz="2400" spc="-10" dirty="0">
                <a:latin typeface="Cambria"/>
                <a:cs typeface="Cambria"/>
              </a:rPr>
              <a:t>rapid </a:t>
            </a:r>
            <a:r>
              <a:rPr sz="2400" spc="-15" dirty="0">
                <a:latin typeface="Cambria"/>
                <a:cs typeface="Cambria"/>
              </a:rPr>
              <a:t>movement </a:t>
            </a:r>
            <a:r>
              <a:rPr sz="2400" spc="-5" dirty="0">
                <a:latin typeface="Cambria"/>
                <a:cs typeface="Cambria"/>
              </a:rPr>
              <a:t>of  the teeth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10" dirty="0">
                <a:latin typeface="Cambria"/>
                <a:cs typeface="Cambria"/>
              </a:rPr>
              <a:t>proper </a:t>
            </a:r>
            <a:r>
              <a:rPr sz="2400" spc="-5" dirty="0">
                <a:latin typeface="Cambria"/>
                <a:cs typeface="Cambria"/>
              </a:rPr>
              <a:t>position </a:t>
            </a:r>
            <a:r>
              <a:rPr sz="2400" dirty="0">
                <a:latin typeface="Cambria"/>
                <a:cs typeface="Cambria"/>
              </a:rPr>
              <a:t>will endanger </a:t>
            </a:r>
            <a:r>
              <a:rPr sz="2400" spc="-5" dirty="0">
                <a:latin typeface="Cambria"/>
                <a:cs typeface="Cambria"/>
              </a:rPr>
              <a:t>the periodontal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ligaments.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  <a:tab pos="2265045" algn="l"/>
                <a:tab pos="3093720" algn="l"/>
                <a:tab pos="4011295" algn="l"/>
                <a:tab pos="5615940" algn="l"/>
                <a:tab pos="6416040" algn="l"/>
                <a:tab pos="7455534" algn="l"/>
                <a:tab pos="8161020" algn="l"/>
                <a:tab pos="9090660" algn="l"/>
              </a:tabLst>
            </a:pPr>
            <a:r>
              <a:rPr sz="2400" spc="5" dirty="0">
                <a:latin typeface="Cambria"/>
                <a:cs typeface="Cambria"/>
              </a:rPr>
              <a:t>T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-10" dirty="0">
                <a:latin typeface="Cambria"/>
                <a:cs typeface="Cambria"/>
              </a:rPr>
              <a:t>e</a:t>
            </a:r>
            <a:r>
              <a:rPr sz="2400" spc="-20" dirty="0">
                <a:latin typeface="Cambria"/>
                <a:cs typeface="Cambria"/>
              </a:rPr>
              <a:t>f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e	s</a:t>
            </a:r>
            <a:r>
              <a:rPr sz="2400" spc="-5" dirty="0">
                <a:latin typeface="Cambria"/>
                <a:cs typeface="Cambria"/>
              </a:rPr>
              <a:t>l</a:t>
            </a:r>
            <a:r>
              <a:rPr sz="2400" spc="-1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w	</a:t>
            </a:r>
            <a:r>
              <a:rPr sz="2400" spc="-25" dirty="0">
                <a:latin typeface="Cambria"/>
                <a:cs typeface="Cambria"/>
              </a:rPr>
              <a:t>t</a:t>
            </a:r>
            <a:r>
              <a:rPr sz="2400" spc="5" dirty="0">
                <a:latin typeface="Cambria"/>
                <a:cs typeface="Cambria"/>
              </a:rPr>
              <a:t>o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th	</a:t>
            </a:r>
            <a:r>
              <a:rPr sz="2400" spc="-5" dirty="0">
                <a:latin typeface="Cambria"/>
                <a:cs typeface="Cambria"/>
              </a:rPr>
              <a:t>m</a:t>
            </a:r>
            <a:r>
              <a:rPr sz="2400" spc="-40" dirty="0">
                <a:latin typeface="Cambria"/>
                <a:cs typeface="Cambria"/>
              </a:rPr>
              <a:t>o</a:t>
            </a:r>
            <a:r>
              <a:rPr sz="2400" spc="-50" dirty="0">
                <a:latin typeface="Cambria"/>
                <a:cs typeface="Cambria"/>
              </a:rPr>
              <a:t>v</a:t>
            </a:r>
            <a:r>
              <a:rPr sz="2400" spc="15" dirty="0">
                <a:latin typeface="Cambria"/>
                <a:cs typeface="Cambria"/>
              </a:rPr>
              <a:t>e</a:t>
            </a:r>
            <a:r>
              <a:rPr sz="2400" spc="-5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ent	</a:t>
            </a:r>
            <a:r>
              <a:rPr sz="2400" spc="-40" dirty="0">
                <a:latin typeface="Cambria"/>
                <a:cs typeface="Cambria"/>
              </a:rPr>
              <a:t>o</a:t>
            </a:r>
            <a:r>
              <a:rPr sz="2400" spc="-50" dirty="0">
                <a:latin typeface="Cambria"/>
                <a:cs typeface="Cambria"/>
              </a:rPr>
              <a:t>v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r	</a:t>
            </a:r>
            <a:r>
              <a:rPr sz="2400" spc="-35" dirty="0">
                <a:latin typeface="Cambria"/>
                <a:cs typeface="Cambria"/>
              </a:rPr>
              <a:t>w</a:t>
            </a:r>
            <a:r>
              <a:rPr sz="2400" spc="5" dirty="0">
                <a:latin typeface="Cambria"/>
                <a:cs typeface="Cambria"/>
              </a:rPr>
              <a:t>ee</a:t>
            </a:r>
            <a:r>
              <a:rPr sz="2400" spc="-10" dirty="0">
                <a:latin typeface="Cambria"/>
                <a:cs typeface="Cambria"/>
              </a:rPr>
              <a:t>k</a:t>
            </a:r>
            <a:r>
              <a:rPr sz="2400" dirty="0">
                <a:latin typeface="Cambria"/>
                <a:cs typeface="Cambria"/>
              </a:rPr>
              <a:t>s	w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-5" dirty="0">
                <a:latin typeface="Cambria"/>
                <a:cs typeface="Cambria"/>
              </a:rPr>
              <a:t>l</a:t>
            </a:r>
            <a:r>
              <a:rPr sz="2400" dirty="0">
                <a:latin typeface="Cambria"/>
                <a:cs typeface="Cambria"/>
              </a:rPr>
              <a:t>l	a</a:t>
            </a:r>
            <a:r>
              <a:rPr sz="2400" spc="-5" dirty="0">
                <a:latin typeface="Cambria"/>
                <a:cs typeface="Cambria"/>
              </a:rPr>
              <a:t>ll</a:t>
            </a:r>
            <a:r>
              <a:rPr sz="2400" spc="-2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w	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-5" dirty="0">
                <a:latin typeface="Cambria"/>
                <a:cs typeface="Cambria"/>
              </a:rPr>
              <a:t>op</a:t>
            </a:r>
            <a:r>
              <a:rPr sz="2400" spc="1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r  </a:t>
            </a:r>
            <a:r>
              <a:rPr sz="2400" spc="-5" dirty="0">
                <a:latin typeface="Cambria"/>
                <a:cs typeface="Cambria"/>
              </a:rPr>
              <a:t>repositioning of teeth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10" dirty="0">
                <a:latin typeface="Cambria"/>
                <a:cs typeface="Cambria"/>
              </a:rPr>
              <a:t>physiological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spc="-35" dirty="0">
                <a:latin typeface="Cambria"/>
                <a:cs typeface="Cambria"/>
              </a:rPr>
              <a:t>manner.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Methods</a:t>
            </a:r>
            <a:r>
              <a:rPr sz="2400" spc="-5" dirty="0">
                <a:latin typeface="Cambria"/>
                <a:cs typeface="Cambria"/>
              </a:rPr>
              <a:t>:</a:t>
            </a:r>
            <a:endParaRPr sz="2400" dirty="0">
              <a:latin typeface="Cambria"/>
              <a:cs typeface="Cambria"/>
            </a:endParaRPr>
          </a:p>
          <a:p>
            <a:pPr marL="756285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mbria"/>
                <a:cs typeface="Cambria"/>
              </a:rPr>
              <a:t>Separating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wires</a:t>
            </a:r>
            <a:endParaRPr sz="2400" dirty="0">
              <a:latin typeface="Cambria"/>
              <a:cs typeface="Cambria"/>
            </a:endParaRPr>
          </a:p>
          <a:p>
            <a:pPr marL="756285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mbria"/>
                <a:cs typeface="Cambria"/>
              </a:rPr>
              <a:t>Oversized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temporaries</a:t>
            </a:r>
            <a:endParaRPr sz="2400" dirty="0">
              <a:latin typeface="Cambria"/>
              <a:cs typeface="Cambria"/>
            </a:endParaRPr>
          </a:p>
          <a:p>
            <a:pPr marL="756285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mbria"/>
                <a:cs typeface="Cambria"/>
              </a:rPr>
              <a:t>Orthodontic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appliances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724648"/>
            <a:ext cx="2385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70C0"/>
                </a:solidFill>
              </a:rPr>
              <a:t>Separating</a:t>
            </a:r>
            <a:r>
              <a:rPr spc="-20" dirty="0">
                <a:solidFill>
                  <a:srgbClr val="0070C0"/>
                </a:solidFill>
              </a:rPr>
              <a:t> </a:t>
            </a:r>
            <a:r>
              <a:rPr spc="-10" dirty="0">
                <a:solidFill>
                  <a:srgbClr val="0070C0"/>
                </a:solidFill>
              </a:rPr>
              <a:t>wires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0753" y="1608568"/>
            <a:ext cx="9543415" cy="3408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Thin pieces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spc="-10" dirty="0">
                <a:latin typeface="Cambria"/>
                <a:cs typeface="Cambria"/>
              </a:rPr>
              <a:t>wire </a:t>
            </a:r>
            <a:r>
              <a:rPr sz="2400" spc="-15" dirty="0">
                <a:latin typeface="Cambria"/>
                <a:cs typeface="Cambria"/>
              </a:rPr>
              <a:t>are </a:t>
            </a:r>
            <a:r>
              <a:rPr sz="2400" spc="-5" dirty="0">
                <a:latin typeface="Cambria"/>
                <a:cs typeface="Cambria"/>
              </a:rPr>
              <a:t>introduced into the </a:t>
            </a:r>
            <a:r>
              <a:rPr sz="2400" spc="-15" dirty="0">
                <a:latin typeface="Cambria"/>
                <a:cs typeface="Cambria"/>
              </a:rPr>
              <a:t>gingival </a:t>
            </a:r>
            <a:r>
              <a:rPr sz="2400" spc="-5" dirty="0">
                <a:latin typeface="Cambria"/>
                <a:cs typeface="Cambria"/>
              </a:rPr>
              <a:t>contact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area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It is </a:t>
            </a:r>
            <a:r>
              <a:rPr sz="2400" spc="-5" dirty="0">
                <a:latin typeface="Cambria"/>
                <a:cs typeface="Cambria"/>
              </a:rPr>
              <a:t>then </a:t>
            </a:r>
            <a:r>
              <a:rPr sz="2400" spc="-10" dirty="0">
                <a:latin typeface="Cambria"/>
                <a:cs typeface="Cambria"/>
              </a:rPr>
              <a:t>wrapped around </a:t>
            </a:r>
            <a:r>
              <a:rPr sz="2400" spc="-5" dirty="0">
                <a:latin typeface="Cambria"/>
                <a:cs typeface="Cambria"/>
              </a:rPr>
              <a:t>the contact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area.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The 2 ends </a:t>
            </a:r>
            <a:r>
              <a:rPr sz="2400" spc="-15" dirty="0">
                <a:latin typeface="Cambria"/>
                <a:cs typeface="Cambria"/>
              </a:rPr>
              <a:t>are </a:t>
            </a:r>
            <a:r>
              <a:rPr sz="2400" spc="-5" dirty="0">
                <a:latin typeface="Cambria"/>
                <a:cs typeface="Cambria"/>
              </a:rPr>
              <a:t>then twisted together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10" dirty="0">
                <a:latin typeface="Cambria"/>
                <a:cs typeface="Cambria"/>
              </a:rPr>
              <a:t>create </a:t>
            </a:r>
            <a:r>
              <a:rPr sz="2400" spc="-5" dirty="0">
                <a:latin typeface="Cambria"/>
                <a:cs typeface="Cambria"/>
              </a:rPr>
              <a:t>separation not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10" dirty="0">
                <a:latin typeface="Cambria"/>
                <a:cs typeface="Cambria"/>
              </a:rPr>
              <a:t>exceed  </a:t>
            </a:r>
            <a:r>
              <a:rPr sz="2400" spc="-5" dirty="0">
                <a:latin typeface="Cambria"/>
                <a:cs typeface="Cambria"/>
              </a:rPr>
              <a:t>0.5mm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Wires </a:t>
            </a:r>
            <a:r>
              <a:rPr sz="2400" spc="-15" dirty="0">
                <a:latin typeface="Cambria"/>
                <a:cs typeface="Cambria"/>
              </a:rPr>
              <a:t>are </a:t>
            </a:r>
            <a:r>
              <a:rPr sz="2400" spc="-5" dirty="0">
                <a:latin typeface="Cambria"/>
                <a:cs typeface="Cambria"/>
              </a:rPr>
              <a:t>tightened periodically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increase the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separation.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724648"/>
            <a:ext cx="3218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0070C0"/>
                </a:solidFill>
              </a:rPr>
              <a:t>Oversized</a:t>
            </a:r>
            <a:r>
              <a:rPr spc="5" dirty="0">
                <a:solidFill>
                  <a:srgbClr val="0070C0"/>
                </a:solidFill>
              </a:rPr>
              <a:t> </a:t>
            </a:r>
            <a:r>
              <a:rPr spc="-15" dirty="0">
                <a:solidFill>
                  <a:srgbClr val="0070C0"/>
                </a:solidFill>
              </a:rPr>
              <a:t>temporaries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0753" y="1608568"/>
            <a:ext cx="9542145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71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240790" algn="l"/>
                <a:tab pos="3058795" algn="l"/>
                <a:tab pos="3700145" algn="l"/>
                <a:tab pos="5173980" algn="l"/>
                <a:tab pos="7231380" algn="l"/>
                <a:tab pos="7715884" algn="l"/>
                <a:tab pos="8918575" algn="l"/>
              </a:tabLst>
            </a:pPr>
            <a:r>
              <a:rPr sz="2400" spc="-55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n	</a:t>
            </a:r>
            <a:r>
              <a:rPr sz="2400" spc="-25" dirty="0">
                <a:latin typeface="Cambria"/>
                <a:cs typeface="Cambria"/>
              </a:rPr>
              <a:t>t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spc="-5" dirty="0">
                <a:latin typeface="Cambria"/>
                <a:cs typeface="Cambria"/>
              </a:rPr>
              <a:t>mpo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15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ie</a:t>
            </a:r>
            <a:r>
              <a:rPr sz="2400" dirty="0">
                <a:latin typeface="Cambria"/>
                <a:cs typeface="Cambria"/>
              </a:rPr>
              <a:t>s	</a:t>
            </a:r>
            <a:r>
              <a:rPr sz="2400" spc="-10" dirty="0">
                <a:latin typeface="Cambria"/>
                <a:cs typeface="Cambria"/>
              </a:rPr>
              <a:t>a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-40" dirty="0">
                <a:latin typeface="Cambria"/>
                <a:cs typeface="Cambria"/>
              </a:rPr>
              <a:t>o</a:t>
            </a:r>
            <a:r>
              <a:rPr sz="2400" spc="-50" dirty="0">
                <a:latin typeface="Cambria"/>
                <a:cs typeface="Cambria"/>
              </a:rPr>
              <a:t>v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rs</a:t>
            </a:r>
            <a:r>
              <a:rPr sz="2400" spc="-10" dirty="0">
                <a:latin typeface="Cambria"/>
                <a:cs typeface="Cambria"/>
              </a:rPr>
              <a:t>i</a:t>
            </a:r>
            <a:r>
              <a:rPr sz="2400" spc="-15" dirty="0">
                <a:latin typeface="Cambria"/>
                <a:cs typeface="Cambria"/>
              </a:rPr>
              <a:t>z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	</a:t>
            </a:r>
            <a:r>
              <a:rPr sz="2400" spc="-5" dirty="0">
                <a:latin typeface="Cambria"/>
                <a:cs typeface="Cambria"/>
              </a:rPr>
              <a:t>m</a:t>
            </a:r>
            <a:r>
              <a:rPr sz="2400" spc="1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spc="5" dirty="0">
                <a:latin typeface="Cambria"/>
                <a:cs typeface="Cambria"/>
              </a:rPr>
              <a:t>-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sta</a:t>
            </a:r>
            <a:r>
              <a:rPr sz="2400" spc="-5" dirty="0">
                <a:latin typeface="Cambria"/>
                <a:cs typeface="Cambria"/>
              </a:rPr>
              <a:t>l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dirty="0">
                <a:latin typeface="Cambria"/>
                <a:cs typeface="Cambria"/>
              </a:rPr>
              <a:t>y	</a:t>
            </a:r>
            <a:r>
              <a:rPr sz="2400" spc="-25" dirty="0">
                <a:latin typeface="Cambria"/>
                <a:cs typeface="Cambria"/>
              </a:rPr>
              <a:t>t</a:t>
            </a:r>
            <a:r>
              <a:rPr sz="2400" dirty="0">
                <a:latin typeface="Cambria"/>
                <a:cs typeface="Cambria"/>
              </a:rPr>
              <a:t>o	a</a:t>
            </a:r>
            <a:r>
              <a:rPr sz="2400" spc="-5" dirty="0">
                <a:latin typeface="Cambria"/>
                <a:cs typeface="Cambria"/>
              </a:rPr>
              <a:t>ch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-20" dirty="0">
                <a:latin typeface="Cambria"/>
                <a:cs typeface="Cambria"/>
              </a:rPr>
              <a:t>e</a:t>
            </a:r>
            <a:r>
              <a:rPr sz="2400" spc="-50" dirty="0">
                <a:latin typeface="Cambria"/>
                <a:cs typeface="Cambria"/>
              </a:rPr>
              <a:t>v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10" dirty="0">
                <a:latin typeface="Cambria"/>
                <a:cs typeface="Cambria"/>
              </a:rPr>
              <a:t>s</a:t>
            </a:r>
            <a:r>
              <a:rPr sz="2400" spc="-5" dirty="0">
                <a:latin typeface="Cambria"/>
                <a:cs typeface="Cambria"/>
              </a:rPr>
              <a:t>l</a:t>
            </a:r>
            <a:r>
              <a:rPr sz="2400" spc="-15" dirty="0">
                <a:latin typeface="Cambria"/>
                <a:cs typeface="Cambria"/>
              </a:rPr>
              <a:t>ow  </a:t>
            </a:r>
            <a:r>
              <a:rPr sz="2400" spc="-5" dirty="0">
                <a:latin typeface="Cambria"/>
                <a:cs typeface="Cambria"/>
              </a:rPr>
              <a:t>separation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Resin </a:t>
            </a:r>
            <a:r>
              <a:rPr sz="2400" dirty="0">
                <a:latin typeface="Cambria"/>
                <a:cs typeface="Cambria"/>
              </a:rPr>
              <a:t>added </a:t>
            </a:r>
            <a:r>
              <a:rPr sz="2400" spc="-10" dirty="0">
                <a:latin typeface="Cambria"/>
                <a:cs typeface="Cambria"/>
              </a:rPr>
              <a:t>periodically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10" dirty="0">
                <a:latin typeface="Cambria"/>
                <a:cs typeface="Cambria"/>
              </a:rPr>
              <a:t>increase </a:t>
            </a:r>
            <a:r>
              <a:rPr sz="2400" spc="-5" dirty="0">
                <a:latin typeface="Cambria"/>
                <a:cs typeface="Cambria"/>
              </a:rPr>
              <a:t>the amount of </a:t>
            </a:r>
            <a:r>
              <a:rPr sz="2400" spc="-10" dirty="0">
                <a:latin typeface="Cambria"/>
                <a:cs typeface="Cambria"/>
              </a:rPr>
              <a:t>separation </a:t>
            </a:r>
            <a:r>
              <a:rPr sz="2400" spc="-5" dirty="0">
                <a:latin typeface="Cambria"/>
                <a:cs typeface="Cambria"/>
              </a:rPr>
              <a:t>not </a:t>
            </a:r>
            <a:r>
              <a:rPr sz="2400" spc="-25" dirty="0">
                <a:latin typeface="Cambria"/>
                <a:cs typeface="Cambria"/>
              </a:rPr>
              <a:t>to  </a:t>
            </a:r>
            <a:r>
              <a:rPr sz="2400" spc="-10" dirty="0">
                <a:latin typeface="Cambria"/>
                <a:cs typeface="Cambria"/>
              </a:rPr>
              <a:t>exceed</a:t>
            </a:r>
            <a:r>
              <a:rPr sz="2400" spc="-5" dirty="0">
                <a:latin typeface="Cambria"/>
                <a:cs typeface="Cambria"/>
              </a:rPr>
              <a:t> 0.5mm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52627" y="184381"/>
            <a:ext cx="10003223" cy="533735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371600" lvl="2">
              <a:spcBef>
                <a:spcPts val="600"/>
              </a:spcBef>
              <a:buClr>
                <a:srgbClr val="9E3611"/>
              </a:buClr>
              <a:tabLst>
                <a:tab pos="2014220" algn="l"/>
              </a:tabLst>
            </a:pPr>
            <a:r>
              <a:rPr lang="en-US" sz="4400" b="1" spc="-5" dirty="0">
                <a:latin typeface="Cambria" panose="02040503050406030204" pitchFamily="18" charset="0"/>
                <a:ea typeface="Cambria" panose="02040503050406030204" pitchFamily="18" charset="0"/>
              </a:rPr>
              <a:t> CONTENT</a:t>
            </a:r>
          </a:p>
          <a:p>
            <a:pPr marL="2346325" lvl="2" indent="-342900">
              <a:spcBef>
                <a:spcPts val="600"/>
              </a:spcBef>
              <a:buClr>
                <a:srgbClr val="9E3611"/>
              </a:buClr>
              <a:buFont typeface="Arial" panose="020B0604020202020204" pitchFamily="34" charset="0"/>
              <a:buChar char="•"/>
              <a:tabLst>
                <a:tab pos="2014220" algn="l"/>
              </a:tabLst>
            </a:pPr>
            <a:r>
              <a:rPr lang="en-US" sz="2200" spc="-4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Wedge</a:t>
            </a:r>
            <a:r>
              <a:rPr lang="en-US" sz="2200" spc="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2200" spc="-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method</a:t>
            </a:r>
          </a:p>
          <a:p>
            <a:pPr marL="2346325" lvl="2" indent="-342900">
              <a:spcBef>
                <a:spcPts val="600"/>
              </a:spcBef>
              <a:buClr>
                <a:srgbClr val="9E3611"/>
              </a:buClr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200" dirty="0"/>
              <a:t>Classification of wedges</a:t>
            </a:r>
          </a:p>
          <a:p>
            <a:pPr marL="2346325" lvl="2" indent="-342900">
              <a:spcBef>
                <a:spcPts val="600"/>
              </a:spcBef>
              <a:buClr>
                <a:srgbClr val="9E3611"/>
              </a:buClr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200" spc="-10" dirty="0">
                <a:latin typeface="Cambria"/>
                <a:cs typeface="Cambria"/>
              </a:rPr>
              <a:t>Functions of wedges</a:t>
            </a:r>
          </a:p>
          <a:p>
            <a:pPr marL="2346325" lvl="2" indent="-342900">
              <a:spcBef>
                <a:spcPts val="600"/>
              </a:spcBef>
              <a:buClr>
                <a:srgbClr val="9E3611"/>
              </a:buClr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200" spc="-25" dirty="0"/>
              <a:t>Wedging</a:t>
            </a:r>
            <a:r>
              <a:rPr lang="en-US" sz="2200" spc="-35" dirty="0"/>
              <a:t> </a:t>
            </a:r>
            <a:r>
              <a:rPr lang="en-US" sz="2200" spc="-10" dirty="0"/>
              <a:t>techniques</a:t>
            </a:r>
          </a:p>
          <a:p>
            <a:pPr marL="2346325" lvl="2" indent="-342900">
              <a:spcBef>
                <a:spcPts val="600"/>
              </a:spcBef>
              <a:buClr>
                <a:srgbClr val="9E3611"/>
              </a:buClr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200" spc="-5" dirty="0">
                <a:latin typeface="Cambria"/>
                <a:cs typeface="Cambria"/>
              </a:rPr>
              <a:t>Error’s with </a:t>
            </a:r>
            <a:r>
              <a:rPr lang="en-US" sz="2200" spc="-15" dirty="0">
                <a:latin typeface="Cambria"/>
                <a:cs typeface="Cambria"/>
              </a:rPr>
              <a:t>wedge</a:t>
            </a:r>
            <a:r>
              <a:rPr lang="en-US" sz="2200" spc="5" dirty="0">
                <a:latin typeface="Cambria"/>
                <a:cs typeface="Cambria"/>
              </a:rPr>
              <a:t> </a:t>
            </a:r>
            <a:r>
              <a:rPr lang="en-US" sz="2200" spc="-5" dirty="0">
                <a:latin typeface="Cambria"/>
                <a:cs typeface="Cambria"/>
              </a:rPr>
              <a:t>placement</a:t>
            </a:r>
          </a:p>
          <a:p>
            <a:pPr marL="2346325" lvl="2" indent="-342900">
              <a:spcBef>
                <a:spcPts val="600"/>
              </a:spcBef>
              <a:buClr>
                <a:srgbClr val="9E3611"/>
              </a:buClr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200" dirty="0"/>
              <a:t>Test for proper wedge placement</a:t>
            </a:r>
          </a:p>
          <a:p>
            <a:pPr marL="2346325" lvl="2" indent="-342900">
              <a:spcBef>
                <a:spcPts val="600"/>
              </a:spcBef>
              <a:buClr>
                <a:srgbClr val="9E3611"/>
              </a:buClr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200" dirty="0"/>
              <a:t> </a:t>
            </a:r>
            <a:r>
              <a:rPr lang="en-US" sz="2200" dirty="0" err="1"/>
              <a:t>Elliots</a:t>
            </a:r>
            <a:r>
              <a:rPr lang="en-US" sz="2200" spc="-90" dirty="0"/>
              <a:t> </a:t>
            </a:r>
            <a:r>
              <a:rPr lang="en-US" sz="2200" spc="-15" dirty="0"/>
              <a:t>separator</a:t>
            </a:r>
          </a:p>
          <a:p>
            <a:pPr marL="2346325" lvl="2" indent="-342900">
              <a:spcBef>
                <a:spcPts val="600"/>
              </a:spcBef>
              <a:buClr>
                <a:srgbClr val="9E3611"/>
              </a:buClr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200" spc="-25" dirty="0"/>
              <a:t>Traction</a:t>
            </a:r>
            <a:r>
              <a:rPr lang="en-US" sz="2200" spc="-60" dirty="0"/>
              <a:t> </a:t>
            </a:r>
            <a:r>
              <a:rPr lang="en-US" sz="2200" spc="-5" dirty="0"/>
              <a:t>method</a:t>
            </a:r>
          </a:p>
          <a:p>
            <a:pPr marL="2346325" lvl="2" indent="-342900">
              <a:spcBef>
                <a:spcPts val="600"/>
              </a:spcBef>
              <a:buClr>
                <a:srgbClr val="9E3611"/>
              </a:buClr>
              <a:buFont typeface="Arial" panose="020B0604020202020204" pitchFamily="34" charset="0"/>
              <a:buChar char="•"/>
              <a:tabLst>
                <a:tab pos="2014220" algn="l"/>
              </a:tabLst>
            </a:pPr>
            <a:r>
              <a:rPr lang="en-US" sz="2200" spc="-5" dirty="0">
                <a:latin typeface="Cambria"/>
                <a:cs typeface="Cambria"/>
              </a:rPr>
              <a:t>Non-Interfering true</a:t>
            </a:r>
            <a:r>
              <a:rPr lang="en-US" sz="2200" spc="-45" dirty="0">
                <a:latin typeface="Cambria"/>
                <a:cs typeface="Cambria"/>
              </a:rPr>
              <a:t> </a:t>
            </a:r>
            <a:r>
              <a:rPr lang="en-US" sz="2200" spc="-10" dirty="0">
                <a:latin typeface="Cambria"/>
                <a:cs typeface="Cambria"/>
              </a:rPr>
              <a:t>separator</a:t>
            </a:r>
            <a:endParaRPr lang="en-US" sz="2200" dirty="0">
              <a:latin typeface="Cambria"/>
              <a:cs typeface="Cambria"/>
            </a:endParaRPr>
          </a:p>
          <a:p>
            <a:pPr marL="2346325" lvl="2" indent="-342900">
              <a:spcBef>
                <a:spcPts val="600"/>
              </a:spcBef>
              <a:buClr>
                <a:srgbClr val="9E3611"/>
              </a:buClr>
              <a:buFont typeface="Arial" panose="020B0604020202020204" pitchFamily="34" charset="0"/>
              <a:buChar char="•"/>
              <a:tabLst>
                <a:tab pos="2014220" algn="l"/>
              </a:tabLst>
            </a:pPr>
            <a:r>
              <a:rPr lang="en-US" sz="2200" spc="-25" dirty="0">
                <a:latin typeface="Cambria"/>
                <a:cs typeface="Cambria"/>
              </a:rPr>
              <a:t>Ferrier </a:t>
            </a:r>
            <a:r>
              <a:rPr lang="en-US" sz="2200" spc="-10" dirty="0">
                <a:latin typeface="Cambria"/>
                <a:cs typeface="Cambria"/>
              </a:rPr>
              <a:t>double-bow</a:t>
            </a:r>
            <a:r>
              <a:rPr lang="en-US" sz="2200" spc="60" dirty="0">
                <a:latin typeface="Cambria"/>
                <a:cs typeface="Cambria"/>
              </a:rPr>
              <a:t> </a:t>
            </a:r>
            <a:r>
              <a:rPr lang="en-US" sz="2200" spc="-15" dirty="0">
                <a:latin typeface="Cambria"/>
                <a:cs typeface="Cambria"/>
              </a:rPr>
              <a:t>separator</a:t>
            </a:r>
            <a:endParaRPr lang="en-US" sz="2200" dirty="0">
              <a:latin typeface="Cambria"/>
              <a:cs typeface="Cambria"/>
            </a:endParaRPr>
          </a:p>
          <a:p>
            <a:pPr marL="2346325" lvl="2" indent="-342900">
              <a:spcBef>
                <a:spcPts val="600"/>
              </a:spcBef>
              <a:buClr>
                <a:srgbClr val="9E3611"/>
              </a:buClr>
              <a:buFont typeface="Arial" panose="020B0604020202020204" pitchFamily="34" charset="0"/>
              <a:buChar char="•"/>
              <a:tabLst>
                <a:tab pos="2014220" algn="l"/>
              </a:tabLst>
            </a:pP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56774" y="6500674"/>
            <a:ext cx="1460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3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53551" y="239269"/>
            <a:ext cx="2082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002060"/>
                </a:solidFill>
              </a:rPr>
              <a:t>C</a:t>
            </a:r>
            <a:r>
              <a:rPr sz="3200" spc="-5" dirty="0">
                <a:solidFill>
                  <a:srgbClr val="002060"/>
                </a:solidFill>
              </a:rPr>
              <a:t>oncl</a:t>
            </a:r>
            <a:r>
              <a:rPr sz="3200" spc="-10" dirty="0">
                <a:solidFill>
                  <a:srgbClr val="002060"/>
                </a:solidFill>
              </a:rPr>
              <a:t>u</a:t>
            </a:r>
            <a:r>
              <a:rPr sz="3200" spc="5" dirty="0">
                <a:solidFill>
                  <a:srgbClr val="002060"/>
                </a:solidFill>
              </a:rPr>
              <a:t>s</a:t>
            </a:r>
            <a:r>
              <a:rPr sz="3200" dirty="0">
                <a:solidFill>
                  <a:srgbClr val="002060"/>
                </a:solidFill>
              </a:rPr>
              <a:t>i</a:t>
            </a:r>
            <a:r>
              <a:rPr sz="3200" spc="-5" dirty="0">
                <a:solidFill>
                  <a:srgbClr val="002060"/>
                </a:solidFill>
              </a:rPr>
              <a:t>on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11576943" y="6500674"/>
            <a:ext cx="3263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30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83217" y="1474960"/>
            <a:ext cx="10003155" cy="406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Proper restoration of </a:t>
            </a:r>
            <a:r>
              <a:rPr sz="2400" spc="-5" dirty="0">
                <a:latin typeface="Cambria"/>
                <a:cs typeface="Cambria"/>
              </a:rPr>
              <a:t>the anatomical landmarks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important </a:t>
            </a:r>
            <a:r>
              <a:rPr sz="2400" spc="-15" dirty="0">
                <a:latin typeface="Cambria"/>
                <a:cs typeface="Cambria"/>
              </a:rPr>
              <a:t>for  </a:t>
            </a:r>
            <a:r>
              <a:rPr sz="2400" spc="-5" dirty="0">
                <a:latin typeface="Cambria"/>
                <a:cs typeface="Cambria"/>
              </a:rPr>
              <a:t>enhancing </a:t>
            </a:r>
            <a:r>
              <a:rPr sz="2400" spc="-10" dirty="0">
                <a:latin typeface="Cambria"/>
                <a:cs typeface="Cambria"/>
              </a:rPr>
              <a:t>the </a:t>
            </a:r>
            <a:r>
              <a:rPr sz="2400" spc="-5" dirty="0">
                <a:latin typeface="Cambria"/>
                <a:cs typeface="Cambria"/>
              </a:rPr>
              <a:t>longevity of </a:t>
            </a:r>
            <a:r>
              <a:rPr sz="2400" spc="-10" dirty="0">
                <a:latin typeface="Cambria"/>
                <a:cs typeface="Cambria"/>
              </a:rPr>
              <a:t>restorations </a:t>
            </a:r>
            <a:r>
              <a:rPr sz="2400" dirty="0">
                <a:latin typeface="Cambria"/>
                <a:cs typeface="Cambria"/>
              </a:rPr>
              <a:t>as </a:t>
            </a:r>
            <a:r>
              <a:rPr sz="2400" spc="-10" dirty="0">
                <a:latin typeface="Cambria"/>
                <a:cs typeface="Cambria"/>
              </a:rPr>
              <a:t>well </a:t>
            </a:r>
            <a:r>
              <a:rPr sz="2400" dirty="0">
                <a:latin typeface="Cambria"/>
                <a:cs typeface="Cambria"/>
              </a:rPr>
              <a:t>as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maintain the occlusal  </a:t>
            </a:r>
            <a:r>
              <a:rPr sz="2400" dirty="0">
                <a:latin typeface="Cambria"/>
                <a:cs typeface="Cambria"/>
              </a:rPr>
              <a:t>health and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35" dirty="0">
                <a:latin typeface="Cambria"/>
                <a:cs typeface="Cambria"/>
              </a:rPr>
              <a:t>harmony.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Matricing is a vital </a:t>
            </a:r>
            <a:r>
              <a:rPr sz="2400" spc="-10" dirty="0">
                <a:latin typeface="Cambria"/>
                <a:cs typeface="Cambria"/>
              </a:rPr>
              <a:t>step </a:t>
            </a:r>
            <a:r>
              <a:rPr sz="2400" dirty="0">
                <a:latin typeface="Cambria"/>
                <a:cs typeface="Cambria"/>
              </a:rPr>
              <a:t>during </a:t>
            </a:r>
            <a:r>
              <a:rPr sz="2400" spc="-5" dirty="0">
                <a:latin typeface="Cambria"/>
                <a:cs typeface="Cambria"/>
              </a:rPr>
              <a:t>the placement of different</a:t>
            </a:r>
            <a:r>
              <a:rPr sz="2400" spc="-9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restorations.</a:t>
            </a:r>
            <a:endParaRPr sz="2400" dirty="0">
              <a:latin typeface="Cambria"/>
              <a:cs typeface="Cambria"/>
            </a:endParaRPr>
          </a:p>
          <a:p>
            <a:pPr marL="299085" marR="8255" indent="-287020" algn="just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Selection of the </a:t>
            </a:r>
            <a:r>
              <a:rPr sz="2400" dirty="0">
                <a:latin typeface="Cambria"/>
                <a:cs typeface="Cambria"/>
              </a:rPr>
              <a:t>matrix </a:t>
            </a:r>
            <a:r>
              <a:rPr sz="2400" spc="-5" dirty="0">
                <a:latin typeface="Cambria"/>
                <a:cs typeface="Cambria"/>
              </a:rPr>
              <a:t>should be </a:t>
            </a:r>
            <a:r>
              <a:rPr sz="2400" dirty="0">
                <a:latin typeface="Cambria"/>
                <a:cs typeface="Cambria"/>
              </a:rPr>
              <a:t>based </a:t>
            </a:r>
            <a:r>
              <a:rPr sz="2400" spc="-5" dirty="0">
                <a:latin typeface="Cambria"/>
                <a:cs typeface="Cambria"/>
              </a:rPr>
              <a:t>on </a:t>
            </a:r>
            <a:r>
              <a:rPr sz="2400" dirty="0">
                <a:latin typeface="Cambria"/>
                <a:cs typeface="Cambria"/>
              </a:rPr>
              <a:t>its ease </a:t>
            </a:r>
            <a:r>
              <a:rPr sz="2400" spc="-5" dirty="0">
                <a:latin typeface="Cambria"/>
                <a:cs typeface="Cambria"/>
              </a:rPr>
              <a:t>of use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5" dirty="0">
                <a:latin typeface="Cambria"/>
                <a:cs typeface="Cambria"/>
              </a:rPr>
              <a:t>efficiency </a:t>
            </a:r>
            <a:r>
              <a:rPr sz="2400" spc="-10" dirty="0">
                <a:latin typeface="Cambria"/>
                <a:cs typeface="Cambria"/>
              </a:rPr>
              <a:t>to  </a:t>
            </a:r>
            <a:r>
              <a:rPr sz="2400" spc="-15" dirty="0">
                <a:latin typeface="Cambria"/>
                <a:cs typeface="Cambria"/>
              </a:rPr>
              <a:t>provide </a:t>
            </a:r>
            <a:r>
              <a:rPr sz="2400" spc="-5" dirty="0">
                <a:latin typeface="Cambria"/>
                <a:cs typeface="Cambria"/>
              </a:rPr>
              <a:t>the optimum contacts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2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contours..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299085" marR="6985" indent="-287020" algn="just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The dentist </a:t>
            </a:r>
            <a:r>
              <a:rPr sz="2400" spc="-5" dirty="0">
                <a:latin typeface="Cambria"/>
                <a:cs typeface="Cambria"/>
              </a:rPr>
              <a:t>should </a:t>
            </a:r>
            <a:r>
              <a:rPr sz="2400" dirty="0">
                <a:latin typeface="Cambria"/>
                <a:cs typeface="Cambria"/>
              </a:rPr>
              <a:t>select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right </a:t>
            </a:r>
            <a:r>
              <a:rPr sz="2400" spc="-5" dirty="0">
                <a:latin typeface="Cambria"/>
                <a:cs typeface="Cambria"/>
              </a:rPr>
              <a:t>method according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the needs of  individual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case.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1" y="239269"/>
            <a:ext cx="2087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8B7B57"/>
                </a:solidFill>
              </a:rPr>
              <a:t>References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1576943" y="6500674"/>
            <a:ext cx="3263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31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7351" y="1318535"/>
            <a:ext cx="9981565" cy="461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indent="-457834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15" dirty="0">
                <a:latin typeface="Cambria"/>
                <a:cs typeface="Cambria"/>
              </a:rPr>
              <a:t>Operative </a:t>
            </a:r>
            <a:r>
              <a:rPr sz="2400" dirty="0">
                <a:latin typeface="Cambria"/>
                <a:cs typeface="Cambria"/>
              </a:rPr>
              <a:t>Dentistry –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MA</a:t>
            </a:r>
            <a:r>
              <a:rPr sz="2400" spc="-5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Marzouk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546100" indent="-457200">
              <a:lnSpc>
                <a:spcPct val="100000"/>
              </a:lnSpc>
              <a:buClr>
                <a:srgbClr val="9E3611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dirty="0">
                <a:latin typeface="Cambria"/>
                <a:cs typeface="Cambria"/>
              </a:rPr>
              <a:t>Art &amp; science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spc="-15" dirty="0">
                <a:latin typeface="Cambria"/>
                <a:cs typeface="Cambria"/>
              </a:rPr>
              <a:t>operative </a:t>
            </a:r>
            <a:r>
              <a:rPr sz="2400" dirty="0">
                <a:latin typeface="Cambria"/>
                <a:cs typeface="Cambria"/>
              </a:rPr>
              <a:t>Dentistry – </a:t>
            </a:r>
            <a:r>
              <a:rPr sz="2400" spc="-15" dirty="0">
                <a:solidFill>
                  <a:srgbClr val="0070C0"/>
                </a:solidFill>
                <a:latin typeface="Cambria"/>
                <a:cs typeface="Cambria"/>
              </a:rPr>
              <a:t>Sturdevants </a:t>
            </a:r>
            <a:r>
              <a:rPr sz="2400" spc="-5" dirty="0">
                <a:latin typeface="Cambria"/>
                <a:cs typeface="Cambria"/>
              </a:rPr>
              <a:t>(5</a:t>
            </a:r>
            <a:r>
              <a:rPr sz="2400" spc="-7" baseline="24305" dirty="0">
                <a:latin typeface="Cambria"/>
                <a:cs typeface="Cambria"/>
              </a:rPr>
              <a:t>th</a:t>
            </a:r>
            <a:r>
              <a:rPr sz="2400" spc="157" baseline="243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edition)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546100" indent="-457200">
              <a:lnSpc>
                <a:spcPct val="100000"/>
              </a:lnSpc>
              <a:buClr>
                <a:srgbClr val="9E3611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dirty="0">
                <a:latin typeface="Cambria"/>
                <a:cs typeface="Cambria"/>
              </a:rPr>
              <a:t>Art &amp; </a:t>
            </a:r>
            <a:r>
              <a:rPr sz="2400" spc="-5" dirty="0">
                <a:latin typeface="Cambria"/>
                <a:cs typeface="Cambria"/>
              </a:rPr>
              <a:t>Science of </a:t>
            </a:r>
            <a:r>
              <a:rPr sz="2400" spc="-15" dirty="0">
                <a:latin typeface="Cambria"/>
                <a:cs typeface="Cambria"/>
              </a:rPr>
              <a:t>Operative </a:t>
            </a:r>
            <a:r>
              <a:rPr sz="2400" dirty="0">
                <a:latin typeface="Cambria"/>
                <a:cs typeface="Cambria"/>
              </a:rPr>
              <a:t>Dentistry – </a:t>
            </a:r>
            <a:r>
              <a:rPr sz="2400" spc="-15" dirty="0">
                <a:solidFill>
                  <a:srgbClr val="0070C0"/>
                </a:solidFill>
                <a:latin typeface="Cambria"/>
                <a:cs typeface="Cambria"/>
              </a:rPr>
              <a:t>Sturdevants </a:t>
            </a:r>
            <a:r>
              <a:rPr sz="2400" spc="-5" dirty="0">
                <a:latin typeface="Cambria"/>
                <a:cs typeface="Cambria"/>
              </a:rPr>
              <a:t>(South </a:t>
            </a:r>
            <a:r>
              <a:rPr sz="2400" dirty="0">
                <a:latin typeface="Cambria"/>
                <a:cs typeface="Cambria"/>
              </a:rPr>
              <a:t>Asian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Edition)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546100" indent="-457834">
              <a:lnSpc>
                <a:spcPct val="100000"/>
              </a:lnSpc>
              <a:buClr>
                <a:srgbClr val="9E3611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30" dirty="0">
                <a:latin typeface="Cambria"/>
                <a:cs typeface="Cambria"/>
              </a:rPr>
              <a:t>Textbook </a:t>
            </a:r>
            <a:r>
              <a:rPr sz="2400" dirty="0">
                <a:latin typeface="Cambria"/>
                <a:cs typeface="Cambria"/>
              </a:rPr>
              <a:t>Of </a:t>
            </a:r>
            <a:r>
              <a:rPr sz="2400" spc="-15" dirty="0">
                <a:latin typeface="Cambria"/>
                <a:cs typeface="Cambria"/>
              </a:rPr>
              <a:t>Operative </a:t>
            </a:r>
            <a:r>
              <a:rPr sz="2400" dirty="0">
                <a:latin typeface="Cambria"/>
                <a:cs typeface="Cambria"/>
              </a:rPr>
              <a:t>Dentistry – </a:t>
            </a:r>
            <a:r>
              <a:rPr sz="2400" dirty="0">
                <a:solidFill>
                  <a:srgbClr val="0070C0"/>
                </a:solidFill>
                <a:latin typeface="Cambria"/>
                <a:cs typeface="Cambria"/>
              </a:rPr>
              <a:t>Vimal K Sikri </a:t>
            </a:r>
            <a:r>
              <a:rPr sz="2400" spc="-5" dirty="0">
                <a:latin typeface="Cambria"/>
                <a:cs typeface="Cambria"/>
              </a:rPr>
              <a:t>(1</a:t>
            </a:r>
            <a:r>
              <a:rPr sz="2400" spc="-7" baseline="24305" dirty="0">
                <a:latin typeface="Cambria"/>
                <a:cs typeface="Cambria"/>
              </a:rPr>
              <a:t>st</a:t>
            </a:r>
            <a:r>
              <a:rPr sz="2400" spc="89" baseline="2430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Edition)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546100" indent="-457200">
              <a:lnSpc>
                <a:spcPct val="100000"/>
              </a:lnSpc>
              <a:buClr>
                <a:srgbClr val="9E3611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dirty="0">
                <a:latin typeface="Cambria"/>
                <a:cs typeface="Cambria"/>
              </a:rPr>
              <a:t>Dental </a:t>
            </a:r>
            <a:r>
              <a:rPr sz="2400" spc="-40" dirty="0">
                <a:latin typeface="Cambria"/>
                <a:cs typeface="Cambria"/>
              </a:rPr>
              <a:t>Anatomy, </a:t>
            </a:r>
            <a:r>
              <a:rPr sz="2400" spc="-10" dirty="0">
                <a:latin typeface="Cambria"/>
                <a:cs typeface="Cambria"/>
              </a:rPr>
              <a:t>Physiology </a:t>
            </a:r>
            <a:r>
              <a:rPr sz="2400" dirty="0">
                <a:latin typeface="Cambria"/>
                <a:cs typeface="Cambria"/>
              </a:rPr>
              <a:t>&amp; </a:t>
            </a:r>
            <a:r>
              <a:rPr sz="2400" spc="-5" dirty="0">
                <a:latin typeface="Cambria"/>
                <a:cs typeface="Cambria"/>
              </a:rPr>
              <a:t>Occlusion </a:t>
            </a:r>
            <a:r>
              <a:rPr sz="2400" dirty="0">
                <a:latin typeface="Cambria"/>
                <a:cs typeface="Cambria"/>
              </a:rPr>
              <a:t>–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Wheeler’s </a:t>
            </a:r>
            <a:r>
              <a:rPr sz="2400" spc="-5" dirty="0">
                <a:latin typeface="Cambria"/>
                <a:cs typeface="Cambria"/>
              </a:rPr>
              <a:t>(9</a:t>
            </a:r>
            <a:r>
              <a:rPr sz="2400" spc="-7" baseline="24305" dirty="0">
                <a:latin typeface="Cambria"/>
                <a:cs typeface="Cambria"/>
              </a:rPr>
              <a:t>th</a:t>
            </a:r>
            <a:r>
              <a:rPr sz="2400" spc="315" baseline="2430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Edition)</a:t>
            </a:r>
            <a:endParaRPr sz="2400">
              <a:latin typeface="Cambria"/>
              <a:cs typeface="Cambria"/>
            </a:endParaRPr>
          </a:p>
          <a:p>
            <a:pPr marL="545465" marR="1298575" indent="-457200">
              <a:lnSpc>
                <a:spcPct val="120800"/>
              </a:lnSpc>
              <a:spcBef>
                <a:spcPts val="875"/>
              </a:spcBef>
              <a:buClr>
                <a:srgbClr val="9E3611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latin typeface="Times New Roman"/>
                <a:cs typeface="Times New Roman"/>
              </a:rPr>
              <a:t>Optimizing </a:t>
            </a:r>
            <a:r>
              <a:rPr sz="2400" dirty="0">
                <a:latin typeface="Times New Roman"/>
                <a:cs typeface="Times New Roman"/>
              </a:rPr>
              <a:t>tooth </a:t>
            </a:r>
            <a:r>
              <a:rPr sz="2400" spc="-5" dirty="0">
                <a:latin typeface="Times New Roman"/>
                <a:cs typeface="Times New Roman"/>
              </a:rPr>
              <a:t>form </a:t>
            </a:r>
            <a:r>
              <a:rPr sz="2400" dirty="0">
                <a:latin typeface="Times New Roman"/>
                <a:cs typeface="Times New Roman"/>
              </a:rPr>
              <a:t>with direct posterior </a:t>
            </a:r>
            <a:r>
              <a:rPr sz="2400" spc="-5" dirty="0">
                <a:latin typeface="Times New Roman"/>
                <a:cs typeface="Times New Roman"/>
              </a:rPr>
              <a:t>composite restorations </a:t>
            </a:r>
            <a:r>
              <a:rPr sz="2400" spc="-5" dirty="0">
                <a:solidFill>
                  <a:srgbClr val="0070C0"/>
                </a:solidFill>
                <a:latin typeface="Times New Roman"/>
                <a:cs typeface="Times New Roman"/>
              </a:rPr>
              <a:t> JCD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Oct-Dec </a:t>
            </a:r>
            <a:r>
              <a:rPr sz="2400" dirty="0">
                <a:solidFill>
                  <a:srgbClr val="0070C0"/>
                </a:solidFill>
                <a:latin typeface="Cambria"/>
                <a:cs typeface="Cambria"/>
              </a:rPr>
              <a:t>2011 </a:t>
            </a:r>
            <a:r>
              <a:rPr sz="2400" dirty="0">
                <a:latin typeface="Cambria"/>
                <a:cs typeface="Cambria"/>
              </a:rPr>
              <a:t>| </a:t>
            </a:r>
            <a:r>
              <a:rPr sz="2400" spc="-60" dirty="0">
                <a:latin typeface="Cambria"/>
                <a:cs typeface="Cambria"/>
              </a:rPr>
              <a:t>Vol </a:t>
            </a:r>
            <a:r>
              <a:rPr sz="2400" dirty="0">
                <a:latin typeface="Cambria"/>
                <a:cs typeface="Cambria"/>
              </a:rPr>
              <a:t>14 | </a:t>
            </a:r>
            <a:r>
              <a:rPr sz="2400" spc="-5" dirty="0">
                <a:latin typeface="Cambria"/>
                <a:cs typeface="Cambria"/>
              </a:rPr>
              <a:t>Issue</a:t>
            </a:r>
            <a:r>
              <a:rPr sz="2400" spc="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4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61328-F57E-38D2-E559-589DCAA2B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09800"/>
            <a:ext cx="9220200" cy="18466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dirty="0"/>
              <a:t>Matrix band and wedges are commonly used to prevent overhanging margins at the proximal area .</a:t>
            </a:r>
            <a:br>
              <a:rPr lang="en-IN" dirty="0"/>
            </a:br>
            <a:r>
              <a:rPr lang="en-IN" dirty="0"/>
              <a:t>The applied wedge seals the cavity interface , creates minor tooth separation to compensate for the thickness of the matrix band , affects the proximal contour.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43EE4E-57A8-CFE7-00D5-AE4CE04A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400" y="228600"/>
            <a:ext cx="9525000" cy="1107996"/>
          </a:xfrm>
        </p:spPr>
        <p:txBody>
          <a:bodyPr/>
          <a:lstStyle/>
          <a:p>
            <a:r>
              <a:rPr lang="en-IN" sz="7200" b="1" dirty="0"/>
              <a:t>TAKE HOME MASSEGE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B50969-29F1-3A50-FD56-41A338255F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IN" smtClean="0"/>
              <a:pPr marL="26670">
                <a:lnSpc>
                  <a:spcPts val="1425"/>
                </a:lnSpc>
              </a:pPr>
              <a:t>32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61164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EFF5C-D43C-1B01-64A9-DCF73561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667000"/>
            <a:ext cx="5870271" cy="1107996"/>
          </a:xfrm>
        </p:spPr>
        <p:txBody>
          <a:bodyPr/>
          <a:lstStyle/>
          <a:p>
            <a:r>
              <a:rPr lang="en-IN" dirty="0"/>
              <a:t>1) Classification of wedges ?</a:t>
            </a:r>
            <a:br>
              <a:rPr lang="en-IN" dirty="0"/>
            </a:br>
            <a:r>
              <a:rPr lang="en-IN" dirty="0"/>
              <a:t>2) Functions of wedges ?</a:t>
            </a:r>
            <a:br>
              <a:rPr lang="en-IN" dirty="0"/>
            </a:br>
            <a:r>
              <a:rPr lang="en-IN" dirty="0"/>
              <a:t>3) What is </a:t>
            </a:r>
            <a:r>
              <a:rPr lang="en-IN" dirty="0" err="1"/>
              <a:t>elliots</a:t>
            </a:r>
            <a:r>
              <a:rPr lang="en-IN"/>
              <a:t> separator </a:t>
            </a:r>
            <a:r>
              <a:rPr lang="en-IN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976F07-DDBD-32CB-4A4F-7CE140159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6515" y="1066800"/>
            <a:ext cx="8327073" cy="738664"/>
          </a:xfrm>
        </p:spPr>
        <p:txBody>
          <a:bodyPr/>
          <a:lstStyle/>
          <a:p>
            <a:r>
              <a:rPr lang="en-IN" sz="4800" b="1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125D274-C319-F128-93DE-17EF0BA3864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IN" smtClean="0"/>
              <a:pPr marL="26670">
                <a:lnSpc>
                  <a:spcPts val="1425"/>
                </a:lnSpc>
              </a:pPr>
              <a:t>33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41555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33400"/>
            <a:ext cx="11320147" cy="738664"/>
          </a:xfrm>
        </p:spPr>
        <p:txBody>
          <a:bodyPr/>
          <a:lstStyle/>
          <a:p>
            <a:r>
              <a:rPr lang="en-US" sz="4800" dirty="0" smtClean="0"/>
              <a:t>References </a:t>
            </a:r>
            <a:endParaRPr lang="en-IN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IN" smtClean="0"/>
              <a:pPr marL="26670">
                <a:lnSpc>
                  <a:spcPts val="1425"/>
                </a:lnSpc>
              </a:pPr>
              <a:t>34</a:t>
            </a:fld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905000" y="1443841"/>
            <a:ext cx="7239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Endodontics - </a:t>
            </a:r>
            <a:r>
              <a:rPr lang="en-US" sz="2000" dirty="0" err="1"/>
              <a:t>IngleOperative</a:t>
            </a:r>
            <a:r>
              <a:rPr lang="en-US" sz="2000" dirty="0"/>
              <a:t> Dentistry – modern theory and practice - </a:t>
            </a:r>
            <a:r>
              <a:rPr lang="en-US" sz="2000" dirty="0" err="1"/>
              <a:t>M.A.Marzouk</a:t>
            </a:r>
            <a:r>
              <a:rPr lang="en-US" sz="2000" dirty="0"/>
              <a:t> </a:t>
            </a:r>
          </a:p>
          <a:p>
            <a:r>
              <a:rPr lang="en-IN" sz="2000" dirty="0"/>
              <a:t>Art and Science of operative dentistry. Seventh Edition – </a:t>
            </a:r>
            <a:r>
              <a:rPr lang="en-IN" sz="2000" dirty="0" err="1"/>
              <a:t>Sturdevant’s</a:t>
            </a:r>
            <a:r>
              <a:rPr lang="en-IN" sz="2000" dirty="0"/>
              <a:t> </a:t>
            </a:r>
          </a:p>
          <a:p>
            <a:r>
              <a:rPr lang="en-IN" sz="2000" dirty="0"/>
              <a:t>Clinical operative Dentistry Principles and Practice . Second edition –</a:t>
            </a:r>
            <a:r>
              <a:rPr lang="en-IN" sz="2000" dirty="0" err="1"/>
              <a:t>Ramya</a:t>
            </a:r>
            <a:r>
              <a:rPr lang="en-IN" sz="2000" dirty="0"/>
              <a:t> Raghu</a:t>
            </a:r>
          </a:p>
          <a:p>
            <a:r>
              <a:rPr lang="fr-FR" sz="2000" dirty="0" err="1"/>
              <a:t>Author</a:t>
            </a:r>
            <a:r>
              <a:rPr lang="fr-FR" sz="2000" dirty="0"/>
              <a:t> : I . A. Ahmad. </a:t>
            </a:r>
            <a:r>
              <a:rPr lang="fr-FR" sz="2000" dirty="0" err="1"/>
              <a:t>Rubber</a:t>
            </a:r>
            <a:r>
              <a:rPr lang="fr-FR" sz="2000" dirty="0"/>
              <a:t> dam usage for </a:t>
            </a:r>
            <a:r>
              <a:rPr lang="fr-FR" sz="2000" dirty="0" err="1"/>
              <a:t>endodontic</a:t>
            </a:r>
            <a:r>
              <a:rPr lang="fr-FR" sz="2000" dirty="0"/>
              <a:t> </a:t>
            </a:r>
            <a:r>
              <a:rPr lang="fr-FR" sz="2000" dirty="0" err="1"/>
              <a:t>treatment</a:t>
            </a:r>
            <a:r>
              <a:rPr lang="fr-FR" sz="2000" dirty="0"/>
              <a:t> : a </a:t>
            </a:r>
            <a:r>
              <a:rPr lang="fr-FR" sz="2000" dirty="0" err="1"/>
              <a:t>review</a:t>
            </a:r>
            <a:r>
              <a:rPr lang="fr-FR" sz="2000" dirty="0"/>
              <a:t>. International </a:t>
            </a:r>
            <a:r>
              <a:rPr lang="fr-FR" sz="2000" dirty="0" err="1"/>
              <a:t>Endodontic</a:t>
            </a:r>
            <a:r>
              <a:rPr lang="fr-FR" sz="2000" dirty="0"/>
              <a:t> journal 2009;42:963-972.</a:t>
            </a:r>
          </a:p>
          <a:p>
            <a:r>
              <a:rPr lang="fr-FR" sz="2000" dirty="0" err="1"/>
              <a:t>Author</a:t>
            </a:r>
            <a:r>
              <a:rPr lang="fr-FR" sz="2000" dirty="0"/>
              <a:t>: </a:t>
            </a:r>
            <a:r>
              <a:rPr lang="fr-FR" sz="2000" dirty="0" err="1"/>
              <a:t>Nidambur</a:t>
            </a:r>
            <a:r>
              <a:rPr lang="fr-FR" sz="2000" dirty="0"/>
              <a:t> </a:t>
            </a:r>
            <a:r>
              <a:rPr lang="fr-FR" sz="2000" dirty="0" err="1"/>
              <a:t>vasudev</a:t>
            </a:r>
            <a:r>
              <a:rPr lang="fr-FR" sz="2000" dirty="0"/>
              <a:t> </a:t>
            </a:r>
            <a:r>
              <a:rPr lang="fr-FR" sz="2000" dirty="0" err="1"/>
              <a:t>ballal</a:t>
            </a:r>
            <a:r>
              <a:rPr lang="fr-FR" sz="2000" dirty="0"/>
              <a:t>, </a:t>
            </a:r>
            <a:r>
              <a:rPr lang="fr-FR" sz="2000" dirty="0" err="1"/>
              <a:t>Deepika</a:t>
            </a:r>
            <a:r>
              <a:rPr lang="fr-FR" sz="2000" dirty="0"/>
              <a:t> </a:t>
            </a:r>
            <a:r>
              <a:rPr lang="fr-FR" sz="2000" dirty="0" err="1"/>
              <a:t>khandelwal</a:t>
            </a:r>
            <a:r>
              <a:rPr lang="fr-FR" sz="2000" dirty="0"/>
              <a:t> and </a:t>
            </a:r>
            <a:r>
              <a:rPr lang="fr-FR" sz="2000" dirty="0" err="1"/>
              <a:t>muliya</a:t>
            </a:r>
            <a:r>
              <a:rPr lang="fr-FR" sz="2000" dirty="0"/>
              <a:t> </a:t>
            </a:r>
            <a:r>
              <a:rPr lang="fr-FR" sz="2000" dirty="0" err="1"/>
              <a:t>vidya</a:t>
            </a:r>
            <a:r>
              <a:rPr lang="fr-FR" sz="2000" dirty="0"/>
              <a:t> </a:t>
            </a:r>
            <a:r>
              <a:rPr lang="fr-FR" sz="2000" dirty="0" err="1"/>
              <a:t>saraswathi</a:t>
            </a:r>
            <a:r>
              <a:rPr lang="fr-FR" sz="2000" dirty="0"/>
              <a:t> . </a:t>
            </a:r>
            <a:r>
              <a:rPr lang="fr-FR" sz="2000" dirty="0" err="1"/>
              <a:t>Rubber</a:t>
            </a:r>
            <a:r>
              <a:rPr lang="fr-FR" sz="2000" dirty="0"/>
              <a:t> dam in </a:t>
            </a:r>
            <a:r>
              <a:rPr lang="fr-FR" sz="2000" dirty="0" err="1"/>
              <a:t>endodontics</a:t>
            </a:r>
            <a:r>
              <a:rPr lang="fr-FR" sz="2000" dirty="0"/>
              <a:t>- An </a:t>
            </a:r>
            <a:r>
              <a:rPr lang="fr-FR" sz="2000" dirty="0" err="1"/>
              <a:t>overview</a:t>
            </a:r>
            <a:r>
              <a:rPr lang="fr-FR" sz="2000" dirty="0"/>
              <a:t> of </a:t>
            </a:r>
            <a:r>
              <a:rPr lang="fr-FR" sz="2000" dirty="0" err="1"/>
              <a:t>recent</a:t>
            </a:r>
            <a:r>
              <a:rPr lang="fr-FR" sz="2000" dirty="0"/>
              <a:t> </a:t>
            </a:r>
            <a:r>
              <a:rPr lang="fr-FR" sz="2000" dirty="0" err="1"/>
              <a:t>advances</a:t>
            </a:r>
            <a:r>
              <a:rPr lang="fr-FR" sz="2000" dirty="0"/>
              <a:t>. International Journal of </a:t>
            </a:r>
            <a:r>
              <a:rPr lang="fr-FR" sz="2000" dirty="0" err="1"/>
              <a:t>Clinical</a:t>
            </a:r>
            <a:r>
              <a:rPr lang="fr-FR" sz="2000" dirty="0"/>
              <a:t> Dentistry.2018;6(4)320-30.</a:t>
            </a:r>
          </a:p>
          <a:p>
            <a:r>
              <a:rPr lang="fr-FR" sz="2000" dirty="0"/>
              <a:t>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1885692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68307" y="6490525"/>
            <a:ext cx="316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orbel"/>
                <a:cs typeface="Corbel"/>
              </a:rPr>
              <a:t>1</a:t>
            </a:r>
            <a:r>
              <a:rPr sz="1600" b="1" spc="-40" dirty="0">
                <a:latin typeface="Corbel"/>
                <a:cs typeface="Corbel"/>
              </a:rPr>
              <a:t>17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5928" y="3744467"/>
            <a:ext cx="3640835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3991" y="3119611"/>
            <a:ext cx="3625804" cy="745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199" y="457200"/>
            <a:ext cx="7467601" cy="6486391"/>
          </a:xfrm>
        </p:spPr>
        <p:txBody>
          <a:bodyPr/>
          <a:lstStyle/>
          <a:p>
            <a:pPr>
              <a:spcBef>
                <a:spcPts val="700"/>
              </a:spcBef>
              <a:buClr>
                <a:srgbClr val="9E3611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2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Slow/ </a:t>
            </a:r>
            <a:r>
              <a:rPr lang="en-US" sz="2200" spc="-3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Delayed </a:t>
            </a:r>
            <a:r>
              <a:rPr lang="en-US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tooth</a:t>
            </a:r>
            <a:r>
              <a:rPr lang="en-US" sz="2200" spc="-3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movement</a:t>
            </a:r>
          </a:p>
          <a:p>
            <a:pPr marL="739775">
              <a:lnSpc>
                <a:spcPct val="100000"/>
              </a:lnSpc>
              <a:tabLst>
                <a:tab pos="739775" algn="l"/>
              </a:tabLst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Methods: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39775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39775" algn="l"/>
              </a:tabLst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Separating</a:t>
            </a:r>
            <a:r>
              <a:rPr lang="en-US" sz="2200" spc="-4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wires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39775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39775" algn="l"/>
              </a:tabLst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Oversized</a:t>
            </a:r>
            <a:r>
              <a:rPr lang="en-US" sz="2200" spc="-3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temporaries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39775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39775" algn="l"/>
              </a:tabLst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Orthodontic</a:t>
            </a:r>
            <a:r>
              <a:rPr lang="en-US" sz="2200" spc="-3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appliances</a:t>
            </a:r>
          </a:p>
          <a:p>
            <a:pPr marL="739775">
              <a:spcBef>
                <a:spcPts val="700"/>
              </a:spcBef>
              <a:buClr>
                <a:srgbClr val="9E3611"/>
              </a:buClr>
              <a:buFont typeface="Arial"/>
              <a:buChar char="•"/>
              <a:tabLst>
                <a:tab pos="739775" algn="l"/>
              </a:tabLst>
            </a:pP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56385" indent="-172720">
              <a:spcBef>
                <a:spcPts val="700"/>
              </a:spcBef>
              <a:buClr>
                <a:srgbClr val="9E3611"/>
              </a:buClr>
              <a:buFont typeface="Arial"/>
              <a:buChar char="•"/>
              <a:tabLst>
                <a:tab pos="1557020" algn="l"/>
              </a:tabLst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Matricing</a:t>
            </a:r>
          </a:p>
          <a:p>
            <a:pPr marL="2013585" lvl="1" indent="-172720"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lang="en-US" sz="2200" spc="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Classification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en-US" sz="2200" spc="-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matrices</a:t>
            </a:r>
          </a:p>
          <a:p>
            <a:pPr marL="2013585" lvl="1" indent="-172720"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Matrix</a:t>
            </a:r>
            <a:r>
              <a:rPr lang="en-US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Band and retainer</a:t>
            </a:r>
          </a:p>
          <a:p>
            <a:pPr marL="2013585" lvl="1" indent="-172720"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Qualities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of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a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good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matrix</a:t>
            </a:r>
          </a:p>
          <a:p>
            <a:pPr marL="2013585" lvl="1" indent="-172720"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lang="en-US" sz="22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Universal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 </a:t>
            </a:r>
            <a:r>
              <a:rPr lang="en-US" sz="2200" spc="-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200" spc="-2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Tofflemire</a:t>
            </a:r>
            <a:r>
              <a:rPr lang="en-US" sz="2200" spc="-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matrix)</a:t>
            </a:r>
          </a:p>
          <a:p>
            <a:pPr marL="2013585" lvl="1" indent="-172720"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lang="en-US" sz="22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Ivory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</a:t>
            </a:r>
            <a:r>
              <a:rPr lang="en-US" sz="2200" spc="-5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No.1</a:t>
            </a:r>
            <a:endParaRPr lang="en-US" sz="2200" spc="-5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013585" lvl="1" indent="-172720"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lang="en-US" sz="22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Ivory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 </a:t>
            </a:r>
            <a:r>
              <a:rPr lang="en-US" sz="2200" spc="-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No.</a:t>
            </a:r>
            <a:r>
              <a:rPr lang="en-US" sz="2200" spc="-4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  <a:p>
            <a:pPr marL="2013585" lvl="1" indent="-172720"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Black’s</a:t>
            </a:r>
            <a:r>
              <a:rPr lang="en-US" sz="2200" spc="-3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matrices</a:t>
            </a:r>
            <a:endParaRPr lang="en-US" sz="2200" spc="-5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013585" lvl="1" indent="-172720"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lang="en-US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Copper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Band Matrix / Soldered</a:t>
            </a:r>
            <a:r>
              <a:rPr lang="en-US" sz="2200" spc="-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Band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  <a:p>
            <a:pPr>
              <a:spcBef>
                <a:spcPts val="55"/>
              </a:spcBef>
            </a:pP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093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6200"/>
            <a:ext cx="7967347" cy="6647974"/>
          </a:xfrm>
        </p:spPr>
        <p:txBody>
          <a:bodyPr/>
          <a:lstStyle/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Anatomical</a:t>
            </a:r>
            <a:r>
              <a:rPr lang="en-US" sz="2200" spc="-5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Roll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band matrix (</a:t>
            </a:r>
            <a:r>
              <a:rPr lang="en-US" sz="2200" spc="-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1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Automatrix</a:t>
            </a:r>
            <a:r>
              <a:rPr lang="en-US" sz="2200" spc="-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S-shaped Matrix</a:t>
            </a:r>
            <a:r>
              <a:rPr lang="en-US" sz="2200" spc="-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Band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T-shaped</a:t>
            </a:r>
            <a:r>
              <a:rPr lang="en-US" sz="2200" spc="-6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Mylar</a:t>
            </a:r>
            <a:r>
              <a:rPr lang="en-US" sz="2200" spc="-5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Strips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pt-BR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Aluminium </a:t>
            </a:r>
            <a:r>
              <a:rPr lang="pt-BR" sz="2200" spc="-4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Foil </a:t>
            </a:r>
            <a:r>
              <a:rPr lang="pt-BR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Incisal Corner Matrix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Transparent </a:t>
            </a:r>
            <a:r>
              <a:rPr lang="en-US" sz="2200" spc="-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Crown </a:t>
            </a:r>
            <a:r>
              <a:rPr lang="en-US" sz="2200" spc="-4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</a:t>
            </a:r>
            <a:r>
              <a:rPr lang="en-US" sz="2200" spc="-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Window</a:t>
            </a:r>
            <a:r>
              <a:rPr lang="en-US" sz="2200" spc="-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Preformed </a:t>
            </a:r>
            <a:r>
              <a:rPr lang="en-US" sz="22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Transparent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Cervical</a:t>
            </a:r>
            <a:r>
              <a:rPr lang="en-US" sz="2200" spc="-7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Recent Advances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 </a:t>
            </a:r>
            <a:r>
              <a:rPr lang="en-US" sz="2200" spc="-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Forming</a:t>
            </a:r>
            <a:r>
              <a:rPr lang="en-US" sz="2200" spc="-6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Instruments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</a:t>
            </a:r>
            <a:r>
              <a:rPr lang="en-US" sz="2200" spc="-6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Rings</a:t>
            </a:r>
          </a:p>
          <a:p>
            <a:pPr marL="2063750" indent="-342900">
              <a:buFont typeface="Arial" panose="020B0604020202020204" pitchFamily="34" charset="0"/>
              <a:buChar char="•"/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First </a:t>
            </a:r>
            <a:r>
              <a:rPr lang="en-US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generation</a:t>
            </a:r>
            <a:r>
              <a:rPr lang="en-US" sz="2200" spc="-3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systems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063750" indent="-342900">
              <a:buFont typeface="Arial" panose="020B0604020202020204" pitchFamily="34" charset="0"/>
              <a:buChar char="•"/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Second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-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Generation</a:t>
            </a:r>
            <a:r>
              <a:rPr lang="en-US" sz="2200" spc="-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Rings</a:t>
            </a:r>
          </a:p>
          <a:p>
            <a:pPr marL="206375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Metafix</a:t>
            </a:r>
            <a:r>
              <a:rPr lang="en-US" sz="2000" dirty="0">
                <a:solidFill>
                  <a:schemeClr val="tx1"/>
                </a:solidFill>
              </a:rPr>
              <a:t> Matrix System</a:t>
            </a:r>
            <a:endParaRPr lang="en-US" sz="2200" spc="-35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06375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Bioclear</a:t>
            </a:r>
            <a:r>
              <a:rPr lang="en-US" sz="2000" dirty="0">
                <a:solidFill>
                  <a:schemeClr val="tx1"/>
                </a:solidFill>
              </a:rPr>
              <a:t> Matrix system</a:t>
            </a:r>
          </a:p>
          <a:p>
            <a:pPr marL="2063750" indent="-342900">
              <a:buFont typeface="Arial" panose="020B0604020202020204" pitchFamily="34" charset="0"/>
              <a:buChar char="•"/>
            </a:pPr>
            <a:r>
              <a:rPr lang="en-US" sz="2000" spc="-3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Fender</a:t>
            </a:r>
            <a:r>
              <a:rPr lang="en-US" sz="2000" spc="-7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spc="-3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Wedges</a:t>
            </a:r>
          </a:p>
          <a:p>
            <a:pPr marL="206375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Slick Bands</a:t>
            </a:r>
            <a:endParaRPr lang="en-US" sz="2200" spc="-35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spc="-3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spc="-3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References 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312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1" y="239269"/>
            <a:ext cx="1638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8B7B57"/>
                </a:solidFill>
              </a:rPr>
              <a:t>Methods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753553" y="1256328"/>
            <a:ext cx="9657080" cy="2279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250" b="1" spc="-5" dirty="0">
                <a:solidFill>
                  <a:srgbClr val="009A46"/>
                </a:solidFill>
                <a:latin typeface="Cambria"/>
                <a:cs typeface="Cambria"/>
              </a:rPr>
              <a:t>1.	</a:t>
            </a:r>
            <a:r>
              <a:rPr sz="2800" b="1" spc="-45" dirty="0">
                <a:solidFill>
                  <a:srgbClr val="009A46"/>
                </a:solidFill>
                <a:latin typeface="Cambria"/>
                <a:cs typeface="Cambria"/>
              </a:rPr>
              <a:t>Wedge</a:t>
            </a:r>
            <a:r>
              <a:rPr sz="2800" b="1" spc="5" dirty="0">
                <a:solidFill>
                  <a:srgbClr val="009A46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9A46"/>
                </a:solidFill>
                <a:latin typeface="Cambria"/>
                <a:cs typeface="Cambria"/>
              </a:rPr>
              <a:t>method</a:t>
            </a:r>
            <a:endParaRPr sz="2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latin typeface="Cambria"/>
                <a:cs typeface="Cambria"/>
              </a:rPr>
              <a:t>By </a:t>
            </a:r>
            <a:r>
              <a:rPr sz="2400" dirty="0">
                <a:latin typeface="Cambria"/>
                <a:cs typeface="Cambria"/>
              </a:rPr>
              <a:t>insertion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5" dirty="0">
                <a:latin typeface="Cambria"/>
                <a:cs typeface="Cambria"/>
              </a:rPr>
              <a:t>pointed </a:t>
            </a:r>
            <a:r>
              <a:rPr sz="2400" spc="-10" dirty="0">
                <a:latin typeface="Cambria"/>
                <a:cs typeface="Cambria"/>
              </a:rPr>
              <a:t>wedge </a:t>
            </a:r>
            <a:r>
              <a:rPr sz="2400" spc="-5" dirty="0">
                <a:latin typeface="Cambria"/>
                <a:cs typeface="Cambria"/>
              </a:rPr>
              <a:t>shaped device between the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teeth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more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wedge </a:t>
            </a:r>
            <a:r>
              <a:rPr sz="2400" spc="-20" dirty="0">
                <a:latin typeface="Cambria"/>
                <a:cs typeface="Cambria"/>
              </a:rPr>
              <a:t>moves </a:t>
            </a:r>
            <a:r>
              <a:rPr sz="2400" spc="-10" dirty="0">
                <a:latin typeface="Cambria"/>
                <a:cs typeface="Cambria"/>
              </a:rPr>
              <a:t>facially </a:t>
            </a:r>
            <a:r>
              <a:rPr sz="2400" spc="-5" dirty="0">
                <a:latin typeface="Cambria"/>
                <a:cs typeface="Cambria"/>
              </a:rPr>
              <a:t>or </a:t>
            </a:r>
            <a:r>
              <a:rPr sz="2400" spc="-30" dirty="0" err="1">
                <a:latin typeface="Cambria"/>
                <a:cs typeface="Cambria"/>
              </a:rPr>
              <a:t>lingua</a:t>
            </a:r>
            <a:r>
              <a:rPr lang="en-US" sz="2400" spc="-30" dirty="0" err="1">
                <a:latin typeface="Cambria"/>
                <a:cs typeface="Cambria"/>
              </a:rPr>
              <a:t>l</a:t>
            </a:r>
            <a:r>
              <a:rPr sz="2400" spc="-30" dirty="0" err="1">
                <a:latin typeface="Cambria"/>
                <a:cs typeface="Cambria"/>
              </a:rPr>
              <a:t>ly</a:t>
            </a:r>
            <a:r>
              <a:rPr sz="2400" spc="-30" dirty="0">
                <a:latin typeface="Cambria"/>
                <a:cs typeface="Cambria"/>
              </a:rPr>
              <a:t>, </a:t>
            </a:r>
            <a:r>
              <a:rPr sz="2400" spc="-10" dirty="0">
                <a:latin typeface="Cambria"/>
                <a:cs typeface="Cambria"/>
              </a:rPr>
              <a:t>greater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7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separation.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06056" y="3564635"/>
            <a:ext cx="4297678" cy="3268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70064" y="3628644"/>
            <a:ext cx="4114799" cy="3086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51014" y="3609594"/>
            <a:ext cx="4152900" cy="3124200"/>
          </a:xfrm>
          <a:custGeom>
            <a:avLst/>
            <a:gdLst/>
            <a:ahLst/>
            <a:cxnLst/>
            <a:rect l="l" t="t" r="r" b="b"/>
            <a:pathLst>
              <a:path w="4152900" h="3124200">
                <a:moveTo>
                  <a:pt x="0" y="0"/>
                </a:moveTo>
                <a:lnTo>
                  <a:pt x="4152900" y="0"/>
                </a:lnTo>
                <a:lnTo>
                  <a:pt x="4152900" y="3124199"/>
                </a:lnTo>
                <a:lnTo>
                  <a:pt x="0" y="312419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63810" y="6500674"/>
            <a:ext cx="238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6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2438400" y="366891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3600" b="1" dirty="0"/>
              <a:t>Wedges</a:t>
            </a:r>
            <a:r>
              <a:rPr lang="en-US" sz="2400" b="1" dirty="0"/>
              <a:t> </a:t>
            </a:r>
          </a:p>
          <a:p>
            <a:r>
              <a:rPr lang="en-US" sz="2400" dirty="0"/>
              <a:t>	</a:t>
            </a:r>
            <a:r>
              <a:rPr lang="en-US" sz="2400" b="1" dirty="0"/>
              <a:t>Classification </a:t>
            </a:r>
          </a:p>
          <a:p>
            <a:r>
              <a:rPr lang="en-US" sz="2400" b="1" dirty="0"/>
              <a:t>		Wedges </a:t>
            </a:r>
            <a:endParaRPr lang="en-US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									</a:t>
            </a:r>
            <a:endParaRPr lang="en-US" sz="2400" dirty="0"/>
          </a:p>
          <a:p>
            <a:r>
              <a:rPr lang="en-US" sz="2400" dirty="0"/>
              <a:t>Natural       synthetic 	   Medicated 	</a:t>
            </a:r>
          </a:p>
          <a:p>
            <a:r>
              <a:rPr lang="en-US" sz="2400" dirty="0"/>
              <a:t>                                      Non medicated     Performed                Round </a:t>
            </a:r>
          </a:p>
          <a:p>
            <a:r>
              <a:rPr lang="en-US" sz="2400" dirty="0"/>
              <a:t>     Wood       Plastic</a:t>
            </a:r>
          </a:p>
          <a:p>
            <a:r>
              <a:rPr lang="en-US" sz="2400" dirty="0"/>
              <a:t>                                                                  Custom made                </a:t>
            </a:r>
          </a:p>
          <a:p>
            <a:r>
              <a:rPr lang="en-US" sz="2400" dirty="0"/>
              <a:t>                                                                                                Triangular</a:t>
            </a:r>
            <a:r>
              <a:rPr lang="en-US" dirty="0"/>
              <a:t> </a:t>
            </a:r>
            <a:endParaRPr lang="en-US" sz="2400" dirty="0"/>
          </a:p>
          <a:p>
            <a:r>
              <a:rPr lang="en-US" sz="2400" dirty="0"/>
              <a:t>	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Wedges are  used interdentally to ensure close adaptation of the matrix band with the gingival seat of prepared  proximal cavity. </a:t>
            </a:r>
          </a:p>
        </p:txBody>
      </p:sp>
      <p:sp>
        <p:nvSpPr>
          <p:cNvPr id="75779" name="Line 5"/>
          <p:cNvSpPr>
            <a:spLocks noChangeShapeType="1"/>
          </p:cNvSpPr>
          <p:nvPr/>
        </p:nvSpPr>
        <p:spPr bwMode="auto">
          <a:xfrm flipH="1">
            <a:off x="2971800" y="1662291"/>
            <a:ext cx="1752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Line 6"/>
          <p:cNvSpPr>
            <a:spLocks noChangeShapeType="1"/>
          </p:cNvSpPr>
          <p:nvPr/>
        </p:nvSpPr>
        <p:spPr bwMode="auto">
          <a:xfrm>
            <a:off x="3810000" y="1967091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1" name="Line 7"/>
          <p:cNvSpPr>
            <a:spLocks noChangeShapeType="1"/>
          </p:cNvSpPr>
          <p:nvPr/>
        </p:nvSpPr>
        <p:spPr bwMode="auto">
          <a:xfrm>
            <a:off x="4724400" y="1662291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2" name="Line 8"/>
          <p:cNvSpPr>
            <a:spLocks noChangeShapeType="1"/>
          </p:cNvSpPr>
          <p:nvPr/>
        </p:nvSpPr>
        <p:spPr bwMode="auto">
          <a:xfrm>
            <a:off x="4724400" y="1662291"/>
            <a:ext cx="3429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Line 9"/>
          <p:cNvSpPr>
            <a:spLocks noChangeShapeType="1"/>
          </p:cNvSpPr>
          <p:nvPr/>
        </p:nvSpPr>
        <p:spPr bwMode="auto">
          <a:xfrm>
            <a:off x="4724400" y="1662291"/>
            <a:ext cx="5791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" name="Line 10"/>
          <p:cNvSpPr>
            <a:spLocks noChangeShapeType="1"/>
          </p:cNvSpPr>
          <p:nvPr/>
        </p:nvSpPr>
        <p:spPr bwMode="auto">
          <a:xfrm>
            <a:off x="7543800" y="2500491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Line 11"/>
          <p:cNvSpPr>
            <a:spLocks noChangeShapeType="1"/>
          </p:cNvSpPr>
          <p:nvPr/>
        </p:nvSpPr>
        <p:spPr bwMode="auto">
          <a:xfrm>
            <a:off x="9829800" y="2576691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Line 12"/>
          <p:cNvSpPr>
            <a:spLocks noChangeShapeType="1"/>
          </p:cNvSpPr>
          <p:nvPr/>
        </p:nvSpPr>
        <p:spPr bwMode="auto">
          <a:xfrm flipH="1">
            <a:off x="5334000" y="1967091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61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428811"/>
            <a:ext cx="3124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rgbClr val="0070C0"/>
                </a:solidFill>
              </a:rPr>
              <a:t>Wood/ </a:t>
            </a:r>
            <a:r>
              <a:rPr dirty="0">
                <a:solidFill>
                  <a:srgbClr val="0070C0"/>
                </a:solidFill>
              </a:rPr>
              <a:t>Plastic</a:t>
            </a:r>
            <a:r>
              <a:rPr spc="-65" dirty="0">
                <a:solidFill>
                  <a:srgbClr val="0070C0"/>
                </a:solidFill>
              </a:rPr>
              <a:t> </a:t>
            </a:r>
            <a:r>
              <a:rPr spc="-30" dirty="0">
                <a:solidFill>
                  <a:srgbClr val="0070C0"/>
                </a:solidFill>
              </a:rPr>
              <a:t>Wedges</a:t>
            </a:r>
          </a:p>
        </p:txBody>
      </p:sp>
      <p:sp>
        <p:nvSpPr>
          <p:cNvPr id="3" name="object 3"/>
          <p:cNvSpPr/>
          <p:nvPr/>
        </p:nvSpPr>
        <p:spPr>
          <a:xfrm>
            <a:off x="9070847" y="3115056"/>
            <a:ext cx="3023615" cy="2723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8759" y="3172967"/>
            <a:ext cx="2858668" cy="256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2757" y="3156966"/>
            <a:ext cx="2885440" cy="2585085"/>
          </a:xfrm>
          <a:custGeom>
            <a:avLst/>
            <a:gdLst/>
            <a:ahLst/>
            <a:cxnLst/>
            <a:rect l="l" t="t" r="r" b="b"/>
            <a:pathLst>
              <a:path w="2885440" h="2585085">
                <a:moveTo>
                  <a:pt x="0" y="0"/>
                </a:moveTo>
                <a:lnTo>
                  <a:pt x="2884931" y="0"/>
                </a:lnTo>
                <a:lnTo>
                  <a:pt x="2884931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10753" y="1190811"/>
            <a:ext cx="8300084" cy="5044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Used in </a:t>
            </a:r>
            <a:r>
              <a:rPr sz="2400" spc="-5" dirty="0">
                <a:latin typeface="Cambria"/>
                <a:cs typeface="Cambria"/>
              </a:rPr>
              <a:t>both </a:t>
            </a:r>
            <a:r>
              <a:rPr sz="2400" spc="-10" dirty="0">
                <a:latin typeface="Cambria"/>
                <a:cs typeface="Cambria"/>
              </a:rPr>
              <a:t>tooth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separation 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for preparation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and</a:t>
            </a:r>
            <a:r>
              <a:rPr sz="2400" spc="-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restoration</a:t>
            </a:r>
            <a:endParaRPr sz="240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24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Triangular </a:t>
            </a:r>
            <a:r>
              <a:rPr sz="2400" spc="-5" dirty="0">
                <a:latin typeface="Cambria"/>
                <a:cs typeface="Cambria"/>
              </a:rPr>
              <a:t>shaped wedges (wood/synthetic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resin)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299085" marR="1665605" indent="-287020" algn="just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Cross-section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base</a:t>
            </a:r>
            <a:r>
              <a:rPr sz="2400" spc="-5" dirty="0">
                <a:latin typeface="Cambria"/>
                <a:cs typeface="Cambria"/>
              </a:rPr>
              <a:t> of triangle </a:t>
            </a:r>
            <a:r>
              <a:rPr sz="2400" spc="-10" dirty="0">
                <a:latin typeface="Cambria"/>
                <a:cs typeface="Cambria"/>
              </a:rPr>
              <a:t>will </a:t>
            </a:r>
            <a:r>
              <a:rPr sz="2400" spc="-5" dirty="0">
                <a:latin typeface="Cambria"/>
                <a:cs typeface="Cambria"/>
              </a:rPr>
              <a:t>be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contact 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with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interdental</a:t>
            </a:r>
            <a:r>
              <a:rPr sz="2400" spc="-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papillae.</a:t>
            </a:r>
            <a:endParaRPr sz="240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99085" marR="1664335" indent="-287020" algn="just">
              <a:lnSpc>
                <a:spcPct val="100000"/>
              </a:lnSpc>
              <a:spcBef>
                <a:spcPts val="2400"/>
              </a:spcBef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0" dirty="0">
                <a:solidFill>
                  <a:srgbClr val="FF0000"/>
                </a:solidFill>
                <a:latin typeface="Cambria"/>
                <a:cs typeface="Cambria"/>
              </a:rPr>
              <a:t>Two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sides </a:t>
            </a:r>
            <a:r>
              <a:rPr sz="2400" spc="-5" dirty="0">
                <a:latin typeface="Cambria"/>
                <a:cs typeface="Cambria"/>
              </a:rPr>
              <a:t>of the triangle should coincide with  the corresponding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2 sides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of the </a:t>
            </a:r>
            <a:r>
              <a:rPr sz="2400" spc="-20" dirty="0">
                <a:solidFill>
                  <a:srgbClr val="FF0000"/>
                </a:solidFill>
                <a:latin typeface="Cambria"/>
                <a:cs typeface="Cambria"/>
              </a:rPr>
              <a:t>gingival  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embrasure.</a:t>
            </a:r>
            <a:endParaRPr sz="240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99085" marR="1666239" indent="-287020" algn="just">
              <a:lnSpc>
                <a:spcPct val="100000"/>
              </a:lnSpc>
              <a:spcBef>
                <a:spcPts val="2400"/>
              </a:spcBef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Apex </a:t>
            </a:r>
            <a:r>
              <a:rPr sz="2400" spc="-5" dirty="0">
                <a:latin typeface="Cambria"/>
                <a:cs typeface="Cambria"/>
              </a:rPr>
              <a:t>must coincide </a:t>
            </a:r>
            <a:r>
              <a:rPr sz="2400" spc="-10" dirty="0">
                <a:latin typeface="Cambria"/>
                <a:cs typeface="Cambria"/>
              </a:rPr>
              <a:t>with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5" dirty="0">
                <a:solidFill>
                  <a:srgbClr val="FF0000"/>
                </a:solidFill>
                <a:latin typeface="Cambria"/>
                <a:cs typeface="Cambria"/>
              </a:rPr>
              <a:t>gingival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start 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the  contact area.</a:t>
            </a:r>
            <a:endParaRPr sz="24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63810" y="6500674"/>
            <a:ext cx="238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8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568326"/>
            <a:ext cx="1389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solidFill>
                  <a:srgbClr val="0070C0"/>
                </a:solidFill>
                <a:latin typeface="Cambria"/>
                <a:cs typeface="Cambria"/>
              </a:rPr>
              <a:t>Functions</a:t>
            </a:r>
            <a:r>
              <a:rPr b="0" spc="-10" dirty="0">
                <a:latin typeface="Cambria"/>
                <a:cs typeface="Cambria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63810" y="6500674"/>
            <a:ext cx="238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9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0753" y="1566546"/>
            <a:ext cx="7392670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Hold the </a:t>
            </a:r>
            <a:r>
              <a:rPr sz="2400" dirty="0">
                <a:latin typeface="Cambria"/>
                <a:cs typeface="Cambria"/>
              </a:rPr>
              <a:t>matrix </a:t>
            </a:r>
            <a:r>
              <a:rPr sz="2400" spc="-5" dirty="0">
                <a:latin typeface="Cambria"/>
                <a:cs typeface="Cambria"/>
              </a:rPr>
              <a:t>band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position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Slight separation of the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tooth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204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Provides </a:t>
            </a:r>
            <a:r>
              <a:rPr sz="2400" spc="-5" dirty="0">
                <a:latin typeface="Cambria"/>
                <a:cs typeface="Cambria"/>
              </a:rPr>
              <a:t>space </a:t>
            </a:r>
            <a:r>
              <a:rPr sz="2400" spc="-10" dirty="0">
                <a:latin typeface="Cambria"/>
                <a:cs typeface="Cambria"/>
              </a:rPr>
              <a:t>for </a:t>
            </a:r>
            <a:r>
              <a:rPr sz="2400" spc="-5" dirty="0">
                <a:latin typeface="Cambria"/>
                <a:cs typeface="Cambria"/>
              </a:rPr>
              <a:t>placing </a:t>
            </a:r>
            <a:r>
              <a:rPr sz="2400" dirty="0">
                <a:latin typeface="Cambria"/>
                <a:cs typeface="Cambria"/>
              </a:rPr>
              <a:t>matrix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band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latin typeface="Cambria"/>
                <a:cs typeface="Cambria"/>
              </a:rPr>
              <a:t>Prevent gingival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overhang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Stabilizes </a:t>
            </a:r>
            <a:r>
              <a:rPr sz="2400" dirty="0">
                <a:latin typeface="Cambria"/>
                <a:cs typeface="Cambria"/>
              </a:rPr>
              <a:t>matrix and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retainer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204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Assure </a:t>
            </a:r>
            <a:r>
              <a:rPr sz="2400" spc="-5" dirty="0">
                <a:latin typeface="Cambria"/>
                <a:cs typeface="Cambria"/>
              </a:rPr>
              <a:t>close adaptability of </a:t>
            </a:r>
            <a:r>
              <a:rPr sz="2400" dirty="0">
                <a:latin typeface="Cambria"/>
                <a:cs typeface="Cambria"/>
              </a:rPr>
              <a:t>matrix </a:t>
            </a:r>
            <a:r>
              <a:rPr sz="2400" spc="-5" dirty="0">
                <a:latin typeface="Cambria"/>
                <a:cs typeface="Cambria"/>
              </a:rPr>
              <a:t>band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3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tooth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Protect interproximal </a:t>
            </a:r>
            <a:r>
              <a:rPr sz="2400" spc="-15" dirty="0">
                <a:latin typeface="Cambria"/>
                <a:cs typeface="Cambria"/>
              </a:rPr>
              <a:t>gingiva </a:t>
            </a:r>
            <a:r>
              <a:rPr sz="2400" spc="-10" dirty="0">
                <a:latin typeface="Cambria"/>
                <a:cs typeface="Cambria"/>
              </a:rPr>
              <a:t>from unexpected</a:t>
            </a:r>
            <a:r>
              <a:rPr sz="2400" spc="-15" dirty="0">
                <a:latin typeface="Cambria"/>
                <a:cs typeface="Cambria"/>
              </a:rPr>
              <a:t> trauma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6" name="Picture 4" descr="wedge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" t="12663" r="1851" b="6621"/>
          <a:stretch>
            <a:fillRect/>
          </a:stretch>
        </p:blipFill>
        <p:spPr>
          <a:xfrm>
            <a:off x="7010401" y="958335"/>
            <a:ext cx="4653410" cy="14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</TotalTime>
  <Words>1461</Words>
  <Application>Microsoft Office PowerPoint</Application>
  <PresentationFormat>Custom</PresentationFormat>
  <Paragraphs>337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Specific learning Objectives </vt:lpstr>
      <vt:lpstr>Slide 3</vt:lpstr>
      <vt:lpstr>Slide 4</vt:lpstr>
      <vt:lpstr>Slide 5</vt:lpstr>
      <vt:lpstr>Methods</vt:lpstr>
      <vt:lpstr>Slide 7</vt:lpstr>
      <vt:lpstr>Wood/ Plastic Wedges</vt:lpstr>
      <vt:lpstr>Functions:</vt:lpstr>
      <vt:lpstr>Slide 10</vt:lpstr>
      <vt:lpstr>Wedging method:</vt:lpstr>
      <vt:lpstr>Wedging techniques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Elliots separator</vt:lpstr>
      <vt:lpstr>Slide 21</vt:lpstr>
      <vt:lpstr>2. Traction method</vt:lpstr>
      <vt:lpstr>Slide 23</vt:lpstr>
      <vt:lpstr>Slide 24</vt:lpstr>
      <vt:lpstr>Slide 25</vt:lpstr>
      <vt:lpstr>Slide 26</vt:lpstr>
      <vt:lpstr>Slow/ Delayed tooth movement</vt:lpstr>
      <vt:lpstr>Separating wires</vt:lpstr>
      <vt:lpstr>Oversized temporaries</vt:lpstr>
      <vt:lpstr>Conclusion</vt:lpstr>
      <vt:lpstr>References</vt:lpstr>
      <vt:lpstr>Matrix band and wedges are commonly used to prevent overhanging margins at the proximal area . The applied wedge seals the cavity interface , creates minor tooth separation to compensate for the thickness of the matrix band , affects the proximal contour.</vt:lpstr>
      <vt:lpstr>1) Classification of wedges ? 2) Functions of wedges ? 3) What is elliots separator ?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test</cp:lastModifiedBy>
  <cp:revision>102</cp:revision>
  <dcterms:created xsi:type="dcterms:W3CDTF">2019-06-18T01:06:36Z</dcterms:created>
  <dcterms:modified xsi:type="dcterms:W3CDTF">2023-04-18T07:27:32Z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2019-06-18T00:00:00Z</vt:filetime>
  </property>
</Properties>
</file>